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67" r:id="rId3"/>
    <p:sldId id="257" r:id="rId4"/>
    <p:sldId id="27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94660"/>
  </p:normalViewPr>
  <p:slideViewPr>
    <p:cSldViewPr snapToGrid="0">
      <p:cViewPr varScale="1">
        <p:scale>
          <a:sx n="67" d="100"/>
          <a:sy n="67" d="100"/>
        </p:scale>
        <p:origin x="7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33C8A-E5C4-46B0-8C2A-3393D585A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178533-8C7A-4606-A96F-51DB035A3B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DA834-8AEE-48D7-A715-0706BA5E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B9A28-70B4-470B-862C-DE68F52CC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38CC4-14EB-409E-94DB-147AAC4BD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855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1C7A-3AB0-4468-8C99-D2E99545D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33F317-D72B-4022-8740-FE4E831E89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300AF-C1FF-4DD2-8C06-A1728192C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CDC9C-F866-4D25-804B-A908DA8C2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8750-9BB0-42BD-ABFF-A52A50BA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771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644F6E-4CA4-448D-94E8-36D43245CC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763C35-B54E-4D0A-8BBF-BB2FA1C141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148F6-8F2A-455E-8A74-428732D25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9EB84-3D9C-48EF-8C0B-B98A47FF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7948F-4E39-4E08-A20F-942DEE148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00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260A9-B096-441F-BD8B-526908A1E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D05F7-873D-47B9-BBAA-9E34B1EC1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CEA4C-2BA9-4317-920E-A189BD268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2A326-2601-4CBB-A638-D1FB1F5B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215B5-5F97-41B3-9883-CA8F036A8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762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FF4A4-E332-42DD-91A6-A062290FC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61358-38E2-4CD5-AF8C-756BEC5E2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FFAB2-B5F1-4B55-B447-DA5B897E7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519BE-2945-4F5F-B6AE-27BD43AFC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8661C-1230-46F0-8128-D6538EFC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871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28A94-207C-48E0-9A9D-657E2873C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AE158-F063-4944-BFF9-2FA4F84CA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104F2-3DA6-484A-B523-EB4E8972E3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1D5B8-C134-460E-B4A9-1AFEE66F5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36FE9D-531F-4B0E-A5F3-C3B9E0DF3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664CBC-8970-433A-A2C3-8A78A1B2D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255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0F5A2-96B0-47D2-A286-E58A908DE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D95A84-F581-40F0-968B-FA05876A1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6F8FE-FC18-4486-958B-523F69254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846F57-5878-4F10-945F-FE8DD6B832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051687-4FCA-4AA4-9B55-E180A246E7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E8DC8B-83CF-4876-8DEC-D112DD032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3CB64-8E51-454B-918F-6402466A2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A15245-76EF-4A68-A32A-FAEADD24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56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E5C7E-4C72-4937-8909-DD06FD95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2BAE8-45D6-433C-9356-13F40CDF9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C9354-7B5E-4CD2-9D65-60FCCA066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DF5D5-388A-46A7-B2AC-1EACAE5EC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311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CD6477-CE13-41E5-9F9F-CEF60D83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151D3D-1827-4E86-90FC-1635F9213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71159-F610-4E7F-A04A-335283EAC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849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E8E19-74EF-4A8A-8F4D-711CBA4A7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7ED10-807D-4EFB-A1A2-B54C0E521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A688FF-4C90-49D5-9935-D2FDC32C9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8E190-298B-4F69-9B32-015684623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75B89-389D-4276-BEDD-8E00C63C2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A4D7A-9E3E-49D5-9DFA-CCE93FE15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333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C12F4-FEF8-4ABC-A1DC-26245E046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212E4C-815F-40E1-823F-6B4348379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243AF7-AFAF-477C-A10B-A82D8E5538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6CE16-0DD6-4C09-93F6-A38F49008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558EA8-F209-439E-A045-65442977D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DD1951-5A21-4116-80AA-59B7E7536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526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E935B1-5577-4195-B108-A9873B21E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6D756-45AD-4133-B18E-0E3F7A82D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CCA96-BAA5-4A52-BEBF-2F902E806D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44292-1BC8-4AE8-9DB3-9F49051B58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27F4F-088F-45B3-98F7-DBE2A3546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49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5E584-4B67-46EA-B6CA-8780194BB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7782"/>
            <a:ext cx="8927690" cy="803587"/>
          </a:xfrm>
        </p:spPr>
        <p:txBody>
          <a:bodyPr>
            <a:normAutofit/>
          </a:bodyPr>
          <a:lstStyle/>
          <a:p>
            <a:r>
              <a:rPr lang="en-GB" sz="3600" dirty="0"/>
              <a:t>Waterman and MHA PSP3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6C20D5-5F23-4E80-9C28-52015050B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184603"/>
            <a:ext cx="8927689" cy="2468944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Continuing and developing our partnership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12" name="Picture 11" descr="A close up of a device&#10;&#10;Description generated with high confidence">
            <a:extLst>
              <a:ext uri="{FF2B5EF4-FFF2-40B4-BE49-F238E27FC236}">
                <a16:creationId xmlns:a16="http://schemas.microsoft.com/office/drawing/2014/main" id="{49FD5738-B81B-4728-B098-FD72AED2F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23" y="6097521"/>
            <a:ext cx="1581137" cy="60185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B85D3C9-3F3F-4922-86A8-E2C0E025C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9" b="86855"/>
          <a:stretch/>
        </p:blipFill>
        <p:spPr bwMode="auto">
          <a:xfrm>
            <a:off x="558800" y="457200"/>
            <a:ext cx="11297920" cy="123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701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device&#10;&#10;Description generated with high confidence">
            <a:extLst>
              <a:ext uri="{FF2B5EF4-FFF2-40B4-BE49-F238E27FC236}">
                <a16:creationId xmlns:a16="http://schemas.microsoft.com/office/drawing/2014/main" id="{0442002A-D8B2-4769-A912-C0618BB116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946"/>
          <a:stretch/>
        </p:blipFill>
        <p:spPr>
          <a:xfrm>
            <a:off x="660669" y="466887"/>
            <a:ext cx="2134145" cy="5690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8ABF4F-26FD-4B4C-BD0F-54C5C0F2A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93" y="284365"/>
            <a:ext cx="1474838" cy="60414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0E79C85-B637-4DF1-B8DB-9830ABD687A8}"/>
              </a:ext>
            </a:extLst>
          </p:cNvPr>
          <p:cNvSpPr txBox="1">
            <a:spLocks/>
          </p:cNvSpPr>
          <p:nvPr/>
        </p:nvSpPr>
        <p:spPr>
          <a:xfrm>
            <a:off x="2076450" y="669760"/>
            <a:ext cx="7980043" cy="3662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accent1"/>
                </a:solidFill>
              </a:rPr>
              <a:t>OFFICE STRUCTURE AND CURRENT SECONDMENTS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BBE94D-A97A-413A-9F85-806359D1E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0" b="27261"/>
          <a:stretch/>
        </p:blipFill>
        <p:spPr bwMode="auto">
          <a:xfrm>
            <a:off x="660669" y="1170038"/>
            <a:ext cx="6890505" cy="522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9490F16-F59D-4D83-AD8B-D60C12D906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3" t="81763" r="42617" b="1170"/>
          <a:stretch/>
        </p:blipFill>
        <p:spPr bwMode="auto">
          <a:xfrm>
            <a:off x="4748980" y="4950813"/>
            <a:ext cx="2020203" cy="154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B2D7167-15A4-4E04-B52D-EFA9F7871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34" r="74107"/>
          <a:stretch/>
        </p:blipFill>
        <p:spPr bwMode="auto">
          <a:xfrm>
            <a:off x="660669" y="4493486"/>
            <a:ext cx="1887456" cy="18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2" name="Subtitle 2">
            <a:extLst>
              <a:ext uri="{FF2B5EF4-FFF2-40B4-BE49-F238E27FC236}">
                <a16:creationId xmlns:a16="http://schemas.microsoft.com/office/drawing/2014/main" id="{EDE48439-FED5-40C8-B864-334DA05BE059}"/>
              </a:ext>
            </a:extLst>
          </p:cNvPr>
          <p:cNvSpPr txBox="1">
            <a:spLocks/>
          </p:cNvSpPr>
          <p:nvPr/>
        </p:nvSpPr>
        <p:spPr>
          <a:xfrm>
            <a:off x="6749519" y="4978541"/>
            <a:ext cx="762327" cy="14188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703D3AF-5185-4BC7-838D-7C97023EB9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56206" y="1091380"/>
            <a:ext cx="4680155" cy="5643717"/>
          </a:xfrm>
          <a:solidFill>
            <a:schemeClr val="bg1"/>
          </a:solidFill>
          <a:ln>
            <a:noFill/>
          </a:ln>
          <a:effectLst/>
        </p:spPr>
        <p:txBody>
          <a:bodyPr>
            <a:noAutofit/>
          </a:bodyPr>
          <a:lstStyle/>
          <a:p>
            <a:pPr marL="342900" indent="-342900" algn="just" fontAlgn="base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GB" sz="2000" dirty="0"/>
              <a:t>We have delivered secondment support to MHA clients since the original 3CAP framework in 2007. </a:t>
            </a:r>
          </a:p>
          <a:p>
            <a:pPr marL="342900" indent="-342900" algn="just" fontAlgn="base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GB" sz="2000" dirty="0"/>
              <a:t>We currently have 534 technical staff, including 61 managers on secondment</a:t>
            </a:r>
          </a:p>
          <a:p>
            <a:pPr marL="342900" indent="-342900" algn="just" fontAlgn="base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GB" sz="2000" dirty="0"/>
              <a:t>We currently supply 120 secondees to MHA members &amp; 89 to MSIG members. </a:t>
            </a:r>
          </a:p>
          <a:p>
            <a:pPr marL="342900" indent="-342900" algn="just" fontAlgn="base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GB" sz="2000" dirty="0"/>
              <a:t>Many of our staff have been seconded to MHA clients for a number of years</a:t>
            </a:r>
          </a:p>
          <a:p>
            <a:pPr marL="342900" indent="-342900" algn="just" fontAlgn="base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GB" sz="2000" dirty="0"/>
              <a:t>Waterman also provide full teams. </a:t>
            </a:r>
          </a:p>
          <a:p>
            <a:pPr marL="342900" indent="-342900" algn="just" fontAlgn="base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GB" sz="2000" dirty="0"/>
              <a:t>Secondments have same controls as small projects with defined scopes.  </a:t>
            </a:r>
          </a:p>
          <a:p>
            <a:pPr marL="342900" indent="-342900" algn="just" fontAlgn="base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GB" sz="2000" dirty="0"/>
              <a:t>With our salaried employees the risk of IR35 non-compliance disappears</a:t>
            </a:r>
          </a:p>
        </p:txBody>
      </p:sp>
    </p:spTree>
    <p:extLst>
      <p:ext uri="{BB962C8B-B14F-4D97-AF65-F5344CB8AC3E}">
        <p14:creationId xmlns:p14="http://schemas.microsoft.com/office/powerpoint/2010/main" val="73790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6C20D5-5F23-4E80-9C28-52015050B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499" y="1329756"/>
            <a:ext cx="5122803" cy="5398192"/>
          </a:xfrm>
        </p:spPr>
        <p:txBody>
          <a:bodyPr>
            <a:normAutofit lnSpcReduction="10000"/>
          </a:bodyPr>
          <a:lstStyle/>
          <a:p>
            <a:pPr marL="342900" indent="-342900" algn="l" fontAlgn="base">
              <a:buFont typeface="Wingdings" panose="05000000000000000000" pitchFamily="2" charset="2"/>
              <a:buChar char="Ø"/>
            </a:pPr>
            <a:r>
              <a:rPr lang="en-GB" sz="2000" dirty="0"/>
              <a:t>Each member of our delivery team has experience working for local authorities</a:t>
            </a:r>
          </a:p>
          <a:p>
            <a:pPr marL="342900" indent="-342900" algn="l" fontAlgn="base">
              <a:buFont typeface="Wingdings" panose="05000000000000000000" pitchFamily="2" charset="2"/>
              <a:buChar char="Ø"/>
            </a:pPr>
            <a:r>
              <a:rPr lang="en-GB" sz="2000" dirty="0"/>
              <a:t>Our embedded Secondment Managers will be the first point of contact for Client Managers, discussing current requirements and future needs. </a:t>
            </a:r>
          </a:p>
          <a:p>
            <a:pPr marL="342900" indent="-342900" algn="l" fontAlgn="base">
              <a:buFont typeface="Wingdings" panose="05000000000000000000" pitchFamily="2" charset="2"/>
              <a:buChar char="Ø"/>
            </a:pPr>
            <a:r>
              <a:rPr lang="en-GB" sz="2000" dirty="0"/>
              <a:t>Performance Manager, Lee Baldry, will drive continuous improvement through new Secondment Performance Indicators</a:t>
            </a:r>
          </a:p>
          <a:p>
            <a:pPr marL="342900" indent="-342900" algn="l" fontAlgn="base">
              <a:buFont typeface="Wingdings" panose="05000000000000000000" pitchFamily="2" charset="2"/>
              <a:buChar char="Ø"/>
            </a:pPr>
            <a:r>
              <a:rPr lang="en-GB" sz="2000" dirty="0"/>
              <a:t>Our L&amp;D Team will provide mentoring for MHA staff and access to Champions</a:t>
            </a:r>
          </a:p>
          <a:p>
            <a:pPr marL="342900" indent="-342900" algn="l" fontAlgn="base">
              <a:buFont typeface="Wingdings" panose="05000000000000000000" pitchFamily="2" charset="2"/>
              <a:buChar char="Ø"/>
            </a:pPr>
            <a:r>
              <a:rPr lang="en-GB" sz="2000" dirty="0"/>
              <a:t>Teresa Hylton, will also head up a Social Value Leadership Team. </a:t>
            </a:r>
          </a:p>
          <a:p>
            <a:pPr marL="342900" indent="-342900" algn="l" fontAlgn="base">
              <a:buFont typeface="Wingdings" panose="05000000000000000000" pitchFamily="2" charset="2"/>
              <a:buChar char="Ø"/>
            </a:pPr>
            <a:r>
              <a:rPr lang="en-GB" sz="2000" dirty="0"/>
              <a:t>Our online timesheet system is managed by our Business Support Director. </a:t>
            </a:r>
          </a:p>
          <a:p>
            <a:pPr marL="342900" indent="-342900" algn="l" fontAlgn="base">
              <a:buFont typeface="Wingdings" panose="05000000000000000000" pitchFamily="2" charset="2"/>
              <a:buChar char="Ø"/>
            </a:pPr>
            <a:r>
              <a:rPr lang="en-GB" sz="2000" dirty="0"/>
              <a:t>Additional support provided by our HR Director and admin team </a:t>
            </a:r>
          </a:p>
          <a:p>
            <a:pPr marL="342900" indent="-342900" algn="l" fontAlgn="base">
              <a:buFont typeface="Wingdings" panose="05000000000000000000" pitchFamily="2" charset="2"/>
              <a:buChar char="Ø"/>
            </a:pPr>
            <a:endParaRPr lang="en-GB" sz="20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31FA8CE-F6BE-476B-8FE1-E090A82D5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0"/>
          <a:stretch/>
        </p:blipFill>
        <p:spPr bwMode="auto">
          <a:xfrm>
            <a:off x="5536302" y="315361"/>
            <a:ext cx="6290140" cy="624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7A65A6CB-F0F8-4951-BE07-9FB04862C516}"/>
              </a:ext>
            </a:extLst>
          </p:cNvPr>
          <p:cNvSpPr txBox="1">
            <a:spLocks/>
          </p:cNvSpPr>
          <p:nvPr/>
        </p:nvSpPr>
        <p:spPr>
          <a:xfrm>
            <a:off x="1040399" y="902214"/>
            <a:ext cx="4238625" cy="4138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rgbClr val="0070C0"/>
                </a:solidFill>
              </a:rPr>
              <a:t>OUR DELIVERY MODEL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162A7E-BCB1-4E2E-A94A-279D41BC1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133" y="298071"/>
            <a:ext cx="1474838" cy="604143"/>
          </a:xfrm>
          <a:prstGeom prst="rect">
            <a:avLst/>
          </a:prstGeom>
        </p:spPr>
      </p:pic>
      <p:pic>
        <p:nvPicPr>
          <p:cNvPr id="16" name="Picture 15" descr="A close up of a device&#10;&#10;Description generated with high confidence">
            <a:extLst>
              <a:ext uri="{FF2B5EF4-FFF2-40B4-BE49-F238E27FC236}">
                <a16:creationId xmlns:a16="http://schemas.microsoft.com/office/drawing/2014/main" id="{0DDD6D51-7591-44E4-AC18-9050E9EA5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00" y="286656"/>
            <a:ext cx="1581137" cy="60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98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6C20D5-5F23-4E80-9C28-52015050B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614" y="1853114"/>
            <a:ext cx="11297919" cy="4085841"/>
          </a:xfrm>
        </p:spPr>
        <p:txBody>
          <a:bodyPr>
            <a:normAutofit/>
          </a:bodyPr>
          <a:lstStyle/>
          <a:p>
            <a:pPr fontAlgn="base"/>
            <a:endParaRPr lang="en-GB" sz="2200" dirty="0"/>
          </a:p>
          <a:p>
            <a:pPr fontAlgn="base"/>
            <a:r>
              <a:rPr lang="en-GB" sz="2000" dirty="0"/>
              <a:t> </a:t>
            </a:r>
          </a:p>
          <a:p>
            <a:pPr fontAlgn="base"/>
            <a:r>
              <a:rPr lang="en-GB" sz="2000" dirty="0"/>
              <a:t>   </a:t>
            </a:r>
          </a:p>
        </p:txBody>
      </p:sp>
      <p:pic>
        <p:nvPicPr>
          <p:cNvPr id="6" name="Picture 5" descr="A close up of a device&#10;&#10;Description generated with high confidence">
            <a:extLst>
              <a:ext uri="{FF2B5EF4-FFF2-40B4-BE49-F238E27FC236}">
                <a16:creationId xmlns:a16="http://schemas.microsoft.com/office/drawing/2014/main" id="{DD121B71-AAA1-4F87-A5C0-11A387291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69" y="466888"/>
            <a:ext cx="1581137" cy="601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B55DED-299E-45F9-8ED4-A7F408C3D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93" y="284365"/>
            <a:ext cx="1474838" cy="604143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C5730B1E-339F-4864-A460-B90CFC0B805A}"/>
              </a:ext>
            </a:extLst>
          </p:cNvPr>
          <p:cNvSpPr txBox="1">
            <a:spLocks/>
          </p:cNvSpPr>
          <p:nvPr/>
        </p:nvSpPr>
        <p:spPr>
          <a:xfrm>
            <a:off x="2076450" y="705402"/>
            <a:ext cx="7980043" cy="3662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70C0"/>
                </a:solidFill>
              </a:rPr>
              <a:t>PART 2: FRAMEWORK INFORMATION 7.3 LOT 2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DC9C171-E35A-4243-9615-34F6BBFDC641}"/>
              </a:ext>
            </a:extLst>
          </p:cNvPr>
          <p:cNvSpPr txBox="1">
            <a:spLocks/>
          </p:cNvSpPr>
          <p:nvPr/>
        </p:nvSpPr>
        <p:spPr>
          <a:xfrm>
            <a:off x="660669" y="1156519"/>
            <a:ext cx="10870662" cy="377927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7.3.1 There are two possible procedures:- 1) </a:t>
            </a:r>
            <a:r>
              <a:rPr lang="en-GB" dirty="0">
                <a:highlight>
                  <a:srgbClr val="FFFF00"/>
                </a:highlight>
              </a:rPr>
              <a:t>direct call off </a:t>
            </a:r>
            <a:r>
              <a:rPr lang="en-GB" dirty="0"/>
              <a:t>based on the overall outcome of the tender process, 2) </a:t>
            </a:r>
            <a:r>
              <a:rPr lang="en-GB" dirty="0">
                <a:highlight>
                  <a:srgbClr val="FFFF00"/>
                </a:highlight>
              </a:rPr>
              <a:t>mini competition</a:t>
            </a:r>
            <a:r>
              <a:rPr lang="en-GB" dirty="0"/>
              <a:t>. It is for the Client to determine which is the best option.</a:t>
            </a:r>
          </a:p>
          <a:p>
            <a:pPr algn="l"/>
            <a:r>
              <a:rPr lang="en-GB" dirty="0"/>
              <a:t>7.3.2 </a:t>
            </a:r>
            <a:r>
              <a:rPr lang="en-GB" dirty="0">
                <a:highlight>
                  <a:srgbClr val="FFFF00"/>
                </a:highlight>
              </a:rPr>
              <a:t>Direct call off </a:t>
            </a:r>
            <a:r>
              <a:rPr lang="en-GB" dirty="0"/>
              <a:t>– the Client may award Time Charge or Work Orders directly to the </a:t>
            </a:r>
            <a:r>
              <a:rPr lang="en-GB" dirty="0">
                <a:highlight>
                  <a:srgbClr val="FFFF00"/>
                </a:highlight>
              </a:rPr>
              <a:t>Supplier with the most economic advantageous offer</a:t>
            </a:r>
            <a:r>
              <a:rPr lang="en-GB" dirty="0"/>
              <a:t> over the whole MHA region in the PSP3 tender process</a:t>
            </a:r>
          </a:p>
          <a:p>
            <a:pPr algn="l"/>
            <a:r>
              <a:rPr lang="en-GB" dirty="0"/>
              <a:t>7.3.3 </a:t>
            </a:r>
            <a:r>
              <a:rPr lang="en-GB" dirty="0">
                <a:highlight>
                  <a:srgbClr val="FFFF00"/>
                </a:highlight>
              </a:rPr>
              <a:t>Mini competition </a:t>
            </a:r>
            <a:r>
              <a:rPr lang="en-GB" dirty="0"/>
              <a:t>- </a:t>
            </a:r>
            <a:r>
              <a:rPr lang="en-GB" dirty="0">
                <a:highlight>
                  <a:srgbClr val="FFFF00"/>
                </a:highlight>
              </a:rPr>
              <a:t>The Client will determine the criteria (quality and price)</a:t>
            </a:r>
            <a:r>
              <a:rPr lang="en-GB" dirty="0"/>
              <a:t> that will be used to identify the most economically advantageous offer, and how that will be evaluated. The Client will inform the Suppliers in writing of these criteria.</a:t>
            </a:r>
          </a:p>
          <a:p>
            <a:pPr algn="l"/>
            <a:r>
              <a:rPr lang="en-GB" dirty="0"/>
              <a:t>7.3.4 The Client will obtain quotations from both Suppliers in accordance with the Quotation Procedure.</a:t>
            </a:r>
          </a:p>
          <a:p>
            <a:pPr algn="l"/>
            <a:r>
              <a:rPr lang="en-GB" dirty="0"/>
              <a:t>7.3.5 The Client will consider the quotations received, evaluating and calculating the quality criteria as stated in evaluating the total of the quotation.</a:t>
            </a:r>
          </a:p>
          <a:p>
            <a:pPr algn="l"/>
            <a:r>
              <a:rPr lang="en-GB" dirty="0"/>
              <a:t>7.3.6 The Supplier with the highest aggregate score (i.e. for price and quality) will be issued with an Instruction to carry out the Work or Time Charge Order.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97664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240</Words>
  <Application>Microsoft Office PowerPoint</Application>
  <PresentationFormat>Widescreen</PresentationFormat>
  <Paragraphs>28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Wingdings</vt:lpstr>
      <vt:lpstr>Office Theme</vt:lpstr>
      <vt:lpstr>Waterman and MHA PSP3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Waterman and MHA PSP3</dc:title>
  <dc:creator>donnie.matherson1@outlook.com</dc:creator>
  <cp:lastModifiedBy>donnie.matherson1@outlook.com</cp:lastModifiedBy>
  <cp:revision>61</cp:revision>
  <dcterms:created xsi:type="dcterms:W3CDTF">2019-06-05T13:13:23Z</dcterms:created>
  <dcterms:modified xsi:type="dcterms:W3CDTF">2019-06-10T11:13:32Z</dcterms:modified>
</cp:coreProperties>
</file>