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20"/>
  </p:notesMasterIdLst>
  <p:sldIdLst>
    <p:sldId id="257" r:id="rId4"/>
    <p:sldId id="291" r:id="rId5"/>
    <p:sldId id="285" r:id="rId6"/>
    <p:sldId id="287" r:id="rId7"/>
    <p:sldId id="288" r:id="rId8"/>
    <p:sldId id="282" r:id="rId9"/>
    <p:sldId id="276" r:id="rId10"/>
    <p:sldId id="267" r:id="rId11"/>
    <p:sldId id="268" r:id="rId12"/>
    <p:sldId id="294" r:id="rId13"/>
    <p:sldId id="283" r:id="rId14"/>
    <p:sldId id="292" r:id="rId15"/>
    <p:sldId id="293" r:id="rId16"/>
    <p:sldId id="273" r:id="rId17"/>
    <p:sldId id="275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70CE7-CCB9-40E6-8747-98BBD3139648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E9322-7A02-4D89-A418-5EDA870B77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823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9322-7A02-4D89-A418-5EDA870B77B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867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who we all are.</a:t>
            </a:r>
          </a:p>
          <a:p>
            <a:endParaRPr lang="en-GB" dirty="0"/>
          </a:p>
          <a:p>
            <a:r>
              <a:rPr lang="en-GB" dirty="0" smtClean="0"/>
              <a:t>Endorsed and recommended by EFA, and by Cabinet Office</a:t>
            </a:r>
          </a:p>
          <a:p>
            <a:endParaRPr lang="en-GB" dirty="0" smtClean="0"/>
          </a:p>
          <a:p>
            <a:r>
              <a:rPr lang="en-GB" dirty="0" smtClean="0"/>
              <a:t>Frameworks have become relationships with private sector</a:t>
            </a:r>
          </a:p>
          <a:p>
            <a:r>
              <a:rPr lang="en-GB" dirty="0" smtClean="0"/>
              <a:t>Making better use of private sector intelligence</a:t>
            </a:r>
          </a:p>
          <a:p>
            <a:endParaRPr lang="en-GB" dirty="0"/>
          </a:p>
          <a:p>
            <a:r>
              <a:rPr lang="en-GB" dirty="0" smtClean="0"/>
              <a:t>Our intelligence and data  are sought after by consultants, best accolade!!</a:t>
            </a:r>
          </a:p>
          <a:p>
            <a:endParaRPr lang="en-GB" dirty="0"/>
          </a:p>
          <a:p>
            <a:r>
              <a:rPr lang="en-GB" dirty="0" smtClean="0"/>
              <a:t>And by the way, we deliver nearly one and a half billion of work a year. Using modern methods.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9322-7A02-4D89-A418-5EDA870B77B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990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12E-9496-40C7-B0BF-AD90A2864D16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C772-9C25-4E1C-B0ED-70CE1E351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531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12E-9496-40C7-B0BF-AD90A2864D16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C772-9C25-4E1C-B0ED-70CE1E351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1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497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919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7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68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028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113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966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3483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75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12E-9496-40C7-B0BF-AD90A2864D16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C772-9C25-4E1C-B0ED-70CE1E351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960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7333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248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523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6456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3049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4795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5485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47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859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49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12E-9496-40C7-B0BF-AD90A2864D16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C772-9C25-4E1C-B0ED-70CE1E351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2981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410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5964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7521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5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12E-9496-40C7-B0BF-AD90A2864D16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C772-9C25-4E1C-B0ED-70CE1E351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07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12E-9496-40C7-B0BF-AD90A2864D16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C772-9C25-4E1C-B0ED-70CE1E351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23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12E-9496-40C7-B0BF-AD90A2864D16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C772-9C25-4E1C-B0ED-70CE1E351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20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12E-9496-40C7-B0BF-AD90A2864D16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C772-9C25-4E1C-B0ED-70CE1E351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02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12E-9496-40C7-B0BF-AD90A2864D16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C772-9C25-4E1C-B0ED-70CE1E351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9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12E-9496-40C7-B0BF-AD90A2864D16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C772-9C25-4E1C-B0ED-70CE1E351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67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AF12E-9496-40C7-B0BF-AD90A2864D16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EC772-9C25-4E1C-B0ED-70CE1E351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85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E0FEE-EDBB-4F16-A010-246794D60C8F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FDE12-0390-4813-B4B6-9973411FD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18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5CEDD-CDCC-4E4F-9B21-E79AE261284B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668DC-3DFB-4A8B-8C40-CB3B65EFB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4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10" Type="http://schemas.openxmlformats.org/officeDocument/2006/relationships/image" Target="../media/image8.jpe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framework.org.uk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ov.uk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79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95536" y="2149248"/>
            <a:ext cx="626469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 dirty="0" smtClean="0">
                <a:solidFill>
                  <a:srgbClr val="2075BC"/>
                </a:solidFill>
              </a:rPr>
              <a:t>2017 </a:t>
            </a:r>
            <a:r>
              <a:rPr lang="en-GB" sz="2800" b="1" dirty="0">
                <a:solidFill>
                  <a:srgbClr val="2075BC"/>
                </a:solidFill>
              </a:rPr>
              <a:t>MHA Annual Event - Celebrations and </a:t>
            </a:r>
            <a:r>
              <a:rPr lang="en-GB" sz="2800" b="1" dirty="0" smtClean="0">
                <a:solidFill>
                  <a:srgbClr val="2075BC"/>
                </a:solidFill>
              </a:rPr>
              <a:t>Aspirations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2075BC"/>
                </a:solidFill>
              </a:rPr>
              <a:t>Effectiveness </a:t>
            </a:r>
            <a:r>
              <a:rPr lang="en-GB" altLang="en-US" sz="2800" b="1" dirty="0">
                <a:solidFill>
                  <a:srgbClr val="2075BC"/>
                </a:solidFill>
              </a:rPr>
              <a:t>of NACF Frameworks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800" b="1" dirty="0">
              <a:solidFill>
                <a:srgbClr val="2075BC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5536" y="4365103"/>
            <a:ext cx="626469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>
                <a:solidFill>
                  <a:srgbClr val="2075BC"/>
                </a:solidFill>
                <a:latin typeface="Arial" charset="0"/>
                <a:ea typeface="ＭＳ Ｐゴシック" pitchFamily="34" charset="-128"/>
              </a:rPr>
              <a:t>Keith Heard</a:t>
            </a:r>
          </a:p>
          <a:p>
            <a:pPr>
              <a:spcBef>
                <a:spcPct val="50000"/>
              </a:spcBef>
            </a:pPr>
            <a:r>
              <a:rPr lang="en-GB" sz="1400" b="1" dirty="0">
                <a:solidFill>
                  <a:srgbClr val="2075BC"/>
                </a:solidFill>
                <a:latin typeface="Arial" charset="0"/>
                <a:ea typeface="ＭＳ Ｐゴシック" pitchFamily="34" charset="-128"/>
              </a:rPr>
              <a:t>Senior Programme Manager Hampshire County Council</a:t>
            </a:r>
          </a:p>
          <a:p>
            <a:pPr>
              <a:spcBef>
                <a:spcPct val="50000"/>
              </a:spcBef>
            </a:pPr>
            <a:r>
              <a:rPr lang="en-GB" sz="1400" b="1" dirty="0">
                <a:solidFill>
                  <a:srgbClr val="2075BC"/>
                </a:solidFill>
                <a:latin typeface="Arial" charset="0"/>
                <a:ea typeface="ＭＳ Ｐゴシック" pitchFamily="34" charset="-128"/>
              </a:rPr>
              <a:t>Framework Manager SCF</a:t>
            </a:r>
          </a:p>
          <a:p>
            <a:pPr>
              <a:spcBef>
                <a:spcPct val="50000"/>
              </a:spcBef>
            </a:pPr>
            <a:r>
              <a:rPr lang="en-GB" sz="1400" b="1" dirty="0">
                <a:solidFill>
                  <a:srgbClr val="2075BC"/>
                </a:solidFill>
                <a:latin typeface="Arial" charset="0"/>
                <a:ea typeface="ＭＳ Ｐゴシック" pitchFamily="34" charset="-128"/>
              </a:rPr>
              <a:t>Chair NACF</a:t>
            </a:r>
          </a:p>
        </p:txBody>
      </p:sp>
    </p:spTree>
    <p:extLst>
      <p:ext uri="{BB962C8B-B14F-4D97-AF65-F5344CB8AC3E}">
        <p14:creationId xmlns:p14="http://schemas.microsoft.com/office/powerpoint/2010/main" val="345136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entagon 58"/>
          <p:cNvSpPr/>
          <p:nvPr/>
        </p:nvSpPr>
        <p:spPr>
          <a:xfrm rot="14266054">
            <a:off x="3159387" y="1870404"/>
            <a:ext cx="1416322" cy="432048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Pentagon 55"/>
          <p:cNvSpPr/>
          <p:nvPr/>
        </p:nvSpPr>
        <p:spPr>
          <a:xfrm rot="6706901">
            <a:off x="2979429" y="4490315"/>
            <a:ext cx="1295211" cy="43204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Pentagon 54"/>
          <p:cNvSpPr/>
          <p:nvPr/>
        </p:nvSpPr>
        <p:spPr>
          <a:xfrm rot="10582220">
            <a:off x="2262988" y="3133552"/>
            <a:ext cx="1288516" cy="43204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Pentagon 56"/>
          <p:cNvSpPr/>
          <p:nvPr/>
        </p:nvSpPr>
        <p:spPr>
          <a:xfrm rot="3903503">
            <a:off x="4489902" y="4619081"/>
            <a:ext cx="1268686" cy="43204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Pentagon 57"/>
          <p:cNvSpPr/>
          <p:nvPr/>
        </p:nvSpPr>
        <p:spPr>
          <a:xfrm rot="20996560">
            <a:off x="5323014" y="3301398"/>
            <a:ext cx="1267261" cy="432048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Pentagon 52"/>
          <p:cNvSpPr/>
          <p:nvPr/>
        </p:nvSpPr>
        <p:spPr>
          <a:xfrm rot="18278946">
            <a:off x="4767610" y="2106307"/>
            <a:ext cx="1322783" cy="43204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3347864" y="2296745"/>
            <a:ext cx="2304000" cy="2304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8" name="Group 37"/>
          <p:cNvGrpSpPr/>
          <p:nvPr/>
        </p:nvGrpSpPr>
        <p:grpSpPr>
          <a:xfrm>
            <a:off x="3221984" y="2242745"/>
            <a:ext cx="2412000" cy="2412000"/>
            <a:chOff x="2541708" y="1398708"/>
            <a:chExt cx="4060582" cy="4060582"/>
          </a:xfrm>
          <a:solidFill>
            <a:schemeClr val="accent5"/>
          </a:solidFill>
        </p:grpSpPr>
        <p:sp>
          <p:nvSpPr>
            <p:cNvPr id="40" name="Circular Arrow 39"/>
            <p:cNvSpPr/>
            <p:nvPr/>
          </p:nvSpPr>
          <p:spPr>
            <a:xfrm>
              <a:off x="2541708" y="1398708"/>
              <a:ext cx="4060582" cy="4060582"/>
            </a:xfrm>
            <a:prstGeom prst="circularArrow">
              <a:avLst>
                <a:gd name="adj1" fmla="val 3988"/>
                <a:gd name="adj2" fmla="val 236899"/>
                <a:gd name="adj3" fmla="val 20573676"/>
                <a:gd name="adj4" fmla="val 18072204"/>
                <a:gd name="adj5" fmla="val 4653"/>
              </a:avLst>
            </a:prstGeom>
            <a:gradFill>
              <a:gsLst>
                <a:gs pos="5000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chemeClr val="accent4"/>
                </a:gs>
              </a:gsLst>
              <a:path path="circle">
                <a:fillToRect l="100000" t="100000"/>
              </a:path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Circular Arrow 41"/>
            <p:cNvSpPr/>
            <p:nvPr/>
          </p:nvSpPr>
          <p:spPr>
            <a:xfrm>
              <a:off x="2541708" y="1398708"/>
              <a:ext cx="4060582" cy="4060582"/>
            </a:xfrm>
            <a:prstGeom prst="circularArrow">
              <a:avLst>
                <a:gd name="adj1" fmla="val 3988"/>
                <a:gd name="adj2" fmla="val 250168"/>
                <a:gd name="adj3" fmla="val 2367380"/>
                <a:gd name="adj4" fmla="val 21233991"/>
                <a:gd name="adj5" fmla="val 4653"/>
              </a:avLst>
            </a:prstGeom>
            <a:gradFill flip="none" rotWithShape="1">
              <a:gsLst>
                <a:gs pos="60000">
                  <a:schemeClr val="accent5">
                    <a:lumMod val="100000"/>
                  </a:schemeClr>
                </a:gs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/>
                </a:gs>
              </a:gsLst>
              <a:lin ang="108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Circular Arrow 43"/>
            <p:cNvSpPr/>
            <p:nvPr/>
          </p:nvSpPr>
          <p:spPr>
            <a:xfrm>
              <a:off x="2541708" y="1398708"/>
              <a:ext cx="4060582" cy="4060582"/>
            </a:xfrm>
            <a:prstGeom prst="circularArrow">
              <a:avLst>
                <a:gd name="adj1" fmla="val 3988"/>
                <a:gd name="adj2" fmla="val 250168"/>
                <a:gd name="adj3" fmla="val 6111625"/>
                <a:gd name="adj4" fmla="val 3051854"/>
                <a:gd name="adj5" fmla="val 4653"/>
              </a:avLst>
            </a:prstGeom>
            <a:gradFill flip="none" rotWithShape="1">
              <a:gsLst>
                <a:gs pos="50000">
                  <a:schemeClr val="accent3">
                    <a:lumMod val="60000"/>
                    <a:lumOff val="40000"/>
                  </a:schemeClr>
                </a:gs>
                <a:gs pos="100000">
                  <a:schemeClr val="accent3">
                    <a:lumMod val="20000"/>
                    <a:lumOff val="80000"/>
                  </a:schemeClr>
                </a:gs>
                <a:gs pos="0">
                  <a:schemeClr val="accent3"/>
                </a:gs>
              </a:gsLst>
              <a:lin ang="189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Circular Arrow 45"/>
            <p:cNvSpPr/>
            <p:nvPr/>
          </p:nvSpPr>
          <p:spPr>
            <a:xfrm>
              <a:off x="2541708" y="1398708"/>
              <a:ext cx="4060582" cy="4060582"/>
            </a:xfrm>
            <a:prstGeom prst="circularArrow">
              <a:avLst>
                <a:gd name="adj1" fmla="val 3988"/>
                <a:gd name="adj2" fmla="val 250168"/>
                <a:gd name="adj3" fmla="val 9773676"/>
                <a:gd name="adj4" fmla="val 6892887"/>
                <a:gd name="adj5" fmla="val 4653"/>
              </a:avLst>
            </a:prstGeom>
            <a:gradFill flip="none" rotWithShape="1">
              <a:gsLst>
                <a:gs pos="50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  <a:gs pos="0">
                  <a:schemeClr val="accent2"/>
                </a:gs>
              </a:gsLst>
              <a:lin ang="27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Circular Arrow 47"/>
            <p:cNvSpPr/>
            <p:nvPr/>
          </p:nvSpPr>
          <p:spPr>
            <a:xfrm>
              <a:off x="2541708" y="1398708"/>
              <a:ext cx="4060582" cy="4060582"/>
            </a:xfrm>
            <a:prstGeom prst="circularArrow">
              <a:avLst>
                <a:gd name="adj1" fmla="val 3988"/>
                <a:gd name="adj2" fmla="val 250168"/>
                <a:gd name="adj3" fmla="val 13167380"/>
                <a:gd name="adj4" fmla="val 10564806"/>
                <a:gd name="adj5" fmla="val 4653"/>
              </a:avLst>
            </a:prstGeom>
            <a:gradFill flip="none" rotWithShape="1">
              <a:gsLst>
                <a:gs pos="50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0">
                  <a:schemeClr val="accent1"/>
                </a:gs>
              </a:gsLst>
              <a:lin ang="81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Circular Arrow 49"/>
            <p:cNvSpPr/>
            <p:nvPr/>
          </p:nvSpPr>
          <p:spPr>
            <a:xfrm>
              <a:off x="2541708" y="1398708"/>
              <a:ext cx="4060582" cy="4060582"/>
            </a:xfrm>
            <a:prstGeom prst="circularArrow">
              <a:avLst>
                <a:gd name="adj1" fmla="val 3988"/>
                <a:gd name="adj2" fmla="val 250168"/>
                <a:gd name="adj3" fmla="val 16911625"/>
                <a:gd name="adj4" fmla="val 14357602"/>
                <a:gd name="adj5" fmla="val 4653"/>
              </a:avLst>
            </a:prstGeom>
            <a:gradFill flip="none" rotWithShape="1">
              <a:gsLst>
                <a:gs pos="5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51" name="TextBox 50"/>
          <p:cNvSpPr txBox="1"/>
          <p:nvPr/>
        </p:nvSpPr>
        <p:spPr>
          <a:xfrm>
            <a:off x="3535945" y="2497260"/>
            <a:ext cx="17840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NACF</a:t>
            </a:r>
          </a:p>
          <a:p>
            <a:pPr algn="ctr"/>
            <a:r>
              <a:rPr lang="en-GB" sz="3600" b="1" dirty="0" smtClean="0"/>
              <a:t>KPIs</a:t>
            </a:r>
          </a:p>
          <a:p>
            <a:pPr algn="ctr"/>
            <a:r>
              <a:rPr lang="en-GB" sz="3600" b="1" dirty="0" smtClean="0"/>
              <a:t>2016</a:t>
            </a:r>
            <a:endParaRPr lang="en-GB" sz="3600" b="1" dirty="0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219" y="1844824"/>
            <a:ext cx="396925" cy="317540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194064"/>
            <a:ext cx="360718" cy="36071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294" y="1431066"/>
            <a:ext cx="519480" cy="519480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25000" y1="22222" x2="25000" y2="22222"/>
                        <a14:foregroundMark x1="32386" y1="86667" x2="32386" y2="86667"/>
                        <a14:foregroundMark x1="50568" y1="82222" x2="50568" y2="82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594" y="3231215"/>
            <a:ext cx="404614" cy="413809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093" b="96392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984" y="4706633"/>
            <a:ext cx="519077" cy="516416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061" y="4835105"/>
            <a:ext cx="387944" cy="387944"/>
          </a:xfrm>
          <a:prstGeom prst="rect">
            <a:avLst/>
          </a:prstGeom>
        </p:spPr>
      </p:pic>
      <p:cxnSp>
        <p:nvCxnSpPr>
          <p:cNvPr id="70" name="Straight Connector 69"/>
          <p:cNvCxnSpPr/>
          <p:nvPr/>
        </p:nvCxnSpPr>
        <p:spPr>
          <a:xfrm>
            <a:off x="5389158" y="2800673"/>
            <a:ext cx="334969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>
            <a:off x="4116483" y="2129260"/>
            <a:ext cx="334969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987824" y="2989245"/>
            <a:ext cx="325206" cy="9946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4660868" y="4569941"/>
            <a:ext cx="55148" cy="334972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3239888" y="4240833"/>
            <a:ext cx="324000" cy="14401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556642" y="3840780"/>
            <a:ext cx="334969" cy="11202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-1" y="3039196"/>
            <a:ext cx="3401889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Percentage of payments </a:t>
            </a:r>
            <a:r>
              <a:rPr lang="en-GB" sz="1100" dirty="0" smtClean="0"/>
              <a:t>made </a:t>
            </a:r>
          </a:p>
          <a:p>
            <a:r>
              <a:rPr lang="en-GB" sz="1100" dirty="0" smtClean="0"/>
              <a:t>within statutory compliance </a:t>
            </a:r>
          </a:p>
          <a:p>
            <a:r>
              <a:rPr lang="en-GB" sz="1100" dirty="0" smtClean="0"/>
              <a:t>timescales:</a:t>
            </a:r>
          </a:p>
          <a:p>
            <a:r>
              <a:rPr lang="en-GB" sz="1100" dirty="0" smtClean="0"/>
              <a:t> </a:t>
            </a:r>
            <a:r>
              <a:rPr lang="en-GB" sz="1400" dirty="0"/>
              <a:t>NACF</a:t>
            </a:r>
            <a:r>
              <a:rPr lang="en-GB" sz="1100" dirty="0" smtClean="0"/>
              <a:t> </a:t>
            </a:r>
            <a:r>
              <a:rPr lang="en-GB" sz="2800" b="1" dirty="0" smtClean="0">
                <a:solidFill>
                  <a:schemeClr val="accent1"/>
                </a:solidFill>
              </a:rPr>
              <a:t>91%</a:t>
            </a:r>
            <a:r>
              <a:rPr lang="en-GB" sz="1100" b="1" dirty="0" smtClean="0">
                <a:solidFill>
                  <a:schemeClr val="accent1"/>
                </a:solidFill>
              </a:rPr>
              <a:t> </a:t>
            </a:r>
            <a:r>
              <a:rPr lang="en-GB" sz="1400" dirty="0"/>
              <a:t>v</a:t>
            </a:r>
            <a:r>
              <a:rPr lang="en-GB" dirty="0" smtClean="0"/>
              <a:t>.</a:t>
            </a:r>
            <a:r>
              <a:rPr lang="en-GB" sz="1100" b="1" dirty="0" smtClean="0">
                <a:solidFill>
                  <a:schemeClr val="accent1"/>
                </a:solidFill>
              </a:rPr>
              <a:t>  </a:t>
            </a:r>
            <a:r>
              <a:rPr lang="en-GB" dirty="0" smtClean="0">
                <a:solidFill>
                  <a:schemeClr val="accent1"/>
                </a:solidFill>
              </a:rPr>
              <a:t>79%</a:t>
            </a:r>
            <a:r>
              <a:rPr lang="en-GB" sz="1100" dirty="0"/>
              <a:t> </a:t>
            </a:r>
            <a:r>
              <a:rPr lang="en-GB" sz="1400" dirty="0"/>
              <a:t>National average</a:t>
            </a:r>
            <a:r>
              <a:rPr lang="en-GB" sz="1100" dirty="0" smtClean="0"/>
              <a:t>.</a:t>
            </a:r>
            <a:endParaRPr lang="en-GB" sz="1100" dirty="0"/>
          </a:p>
        </p:txBody>
      </p:sp>
      <p:grpSp>
        <p:nvGrpSpPr>
          <p:cNvPr id="8" name="Group 7"/>
          <p:cNvGrpSpPr/>
          <p:nvPr/>
        </p:nvGrpSpPr>
        <p:grpSpPr>
          <a:xfrm>
            <a:off x="104549" y="2631396"/>
            <a:ext cx="1569383" cy="338554"/>
            <a:chOff x="539552" y="2646784"/>
            <a:chExt cx="1569383" cy="338554"/>
          </a:xfrm>
        </p:grpSpPr>
        <p:sp>
          <p:nvSpPr>
            <p:cNvPr id="83" name="TextBox 82"/>
            <p:cNvSpPr txBox="1"/>
            <p:nvPr/>
          </p:nvSpPr>
          <p:spPr>
            <a:xfrm>
              <a:off x="539552" y="2646784"/>
              <a:ext cx="15693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b="1" dirty="0" smtClean="0"/>
                <a:t>Fair Payments</a:t>
              </a:r>
              <a:endParaRPr lang="en-GB" sz="1600" b="1" dirty="0"/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1819054" y="2954561"/>
              <a:ext cx="19236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4036093" y="5256783"/>
            <a:ext cx="489026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smtClean="0"/>
              <a:t>Clients satisfaction scores of: </a:t>
            </a:r>
          </a:p>
          <a:p>
            <a:pPr algn="r"/>
            <a:r>
              <a:rPr lang="en-GB" sz="1400" dirty="0"/>
              <a:t>NACF</a:t>
            </a:r>
            <a:r>
              <a:rPr lang="en-GB" sz="2800" b="1" dirty="0" smtClean="0">
                <a:solidFill>
                  <a:schemeClr val="accent3"/>
                </a:solidFill>
              </a:rPr>
              <a:t> 88%</a:t>
            </a:r>
            <a:r>
              <a:rPr lang="en-GB" b="1" dirty="0" smtClean="0">
                <a:solidFill>
                  <a:schemeClr val="accent3"/>
                </a:solidFill>
              </a:rPr>
              <a:t> </a:t>
            </a:r>
            <a:r>
              <a:rPr lang="en-GB" sz="1400" dirty="0"/>
              <a:t>v</a:t>
            </a:r>
            <a:r>
              <a:rPr lang="en-GB" dirty="0" smtClean="0"/>
              <a:t>.</a:t>
            </a:r>
            <a:r>
              <a:rPr lang="en-GB" b="1" dirty="0" smtClean="0">
                <a:solidFill>
                  <a:schemeClr val="accent3"/>
                </a:solidFill>
              </a:rPr>
              <a:t> </a:t>
            </a:r>
            <a:r>
              <a:rPr lang="en-GB" dirty="0" smtClean="0">
                <a:solidFill>
                  <a:schemeClr val="accent3"/>
                </a:solidFill>
              </a:rPr>
              <a:t>85%/77% </a:t>
            </a:r>
            <a:r>
              <a:rPr lang="en-GB" sz="1100" dirty="0"/>
              <a:t>(respectively) </a:t>
            </a:r>
            <a:r>
              <a:rPr lang="en-GB" sz="1400" dirty="0"/>
              <a:t>National Average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891611" y="877943"/>
            <a:ext cx="2021306" cy="338554"/>
            <a:chOff x="6039594" y="667435"/>
            <a:chExt cx="2021306" cy="338554"/>
          </a:xfrm>
        </p:grpSpPr>
        <p:sp>
          <p:nvSpPr>
            <p:cNvPr id="91" name="TextBox 90"/>
            <p:cNvSpPr txBox="1"/>
            <p:nvPr/>
          </p:nvSpPr>
          <p:spPr>
            <a:xfrm>
              <a:off x="6039594" y="667435"/>
              <a:ext cx="2021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/>
                <a:t>Time Predictability</a:t>
              </a:r>
              <a:endParaRPr lang="en-GB" sz="1600" b="1" dirty="0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6140343" y="955467"/>
              <a:ext cx="192365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251520" y="4744889"/>
            <a:ext cx="2741735" cy="340295"/>
            <a:chOff x="251520" y="4744889"/>
            <a:chExt cx="2741735" cy="340295"/>
          </a:xfrm>
        </p:grpSpPr>
        <p:sp>
          <p:nvSpPr>
            <p:cNvPr id="89" name="TextBox 88"/>
            <p:cNvSpPr txBox="1"/>
            <p:nvPr/>
          </p:nvSpPr>
          <p:spPr>
            <a:xfrm>
              <a:off x="251520" y="4744889"/>
              <a:ext cx="27417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b="1" dirty="0" smtClean="0"/>
                <a:t>Client Satisfaction - defects</a:t>
              </a:r>
              <a:endParaRPr lang="en-GB" sz="1600" b="1" dirty="0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2699792" y="5085184"/>
              <a:ext cx="192365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1494153" y="908720"/>
            <a:ext cx="1853712" cy="338554"/>
            <a:chOff x="1494153" y="908720"/>
            <a:chExt cx="1853712" cy="338554"/>
          </a:xfrm>
        </p:grpSpPr>
        <p:sp>
          <p:nvSpPr>
            <p:cNvPr id="88" name="TextBox 87"/>
            <p:cNvSpPr txBox="1"/>
            <p:nvPr/>
          </p:nvSpPr>
          <p:spPr>
            <a:xfrm>
              <a:off x="1494153" y="908720"/>
              <a:ext cx="18537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b="1" dirty="0" smtClean="0"/>
                <a:t>Cost Predictability</a:t>
              </a:r>
              <a:endParaRPr lang="en-GB" sz="1600" b="1" dirty="0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3033127" y="1209873"/>
              <a:ext cx="19236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6672953" y="2594521"/>
            <a:ext cx="2009411" cy="360040"/>
            <a:chOff x="6655153" y="3429000"/>
            <a:chExt cx="2009411" cy="360040"/>
          </a:xfrm>
        </p:grpSpPr>
        <p:sp>
          <p:nvSpPr>
            <p:cNvPr id="90" name="TextBox 89"/>
            <p:cNvSpPr txBox="1"/>
            <p:nvPr/>
          </p:nvSpPr>
          <p:spPr>
            <a:xfrm>
              <a:off x="6655153" y="3429000"/>
              <a:ext cx="2009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/>
                <a:t>Reportable Incidents</a:t>
              </a:r>
              <a:endParaRPr lang="en-GB" sz="1600" b="1" dirty="0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6759067" y="3789040"/>
              <a:ext cx="192365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Connector 48"/>
          <p:cNvCxnSpPr/>
          <p:nvPr/>
        </p:nvCxnSpPr>
        <p:spPr>
          <a:xfrm>
            <a:off x="2741712" y="3544200"/>
            <a:ext cx="19236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5487464" y="4902449"/>
            <a:ext cx="3582265" cy="347387"/>
            <a:chOff x="5364088" y="5241853"/>
            <a:chExt cx="3582265" cy="347387"/>
          </a:xfrm>
        </p:grpSpPr>
        <p:sp>
          <p:nvSpPr>
            <p:cNvPr id="92" name="TextBox 91"/>
            <p:cNvSpPr txBox="1"/>
            <p:nvPr/>
          </p:nvSpPr>
          <p:spPr>
            <a:xfrm>
              <a:off x="5364088" y="5241853"/>
              <a:ext cx="35822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/>
                <a:t>Client Satisfaction – product and service</a:t>
              </a:r>
              <a:endParaRPr lang="en-GB" sz="1600" b="1" dirty="0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5459755" y="5589240"/>
              <a:ext cx="192365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6667006" y="2999854"/>
            <a:ext cx="22911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5"/>
                </a:solidFill>
              </a:rPr>
              <a:t>98% </a:t>
            </a:r>
            <a:r>
              <a:rPr lang="en-GB" sz="1100" dirty="0" smtClean="0"/>
              <a:t>of projects recorded with </a:t>
            </a:r>
            <a:r>
              <a:rPr lang="en-GB" b="1" dirty="0" smtClean="0">
                <a:solidFill>
                  <a:schemeClr val="accent5"/>
                </a:solidFill>
              </a:rPr>
              <a:t>0 reportable accidents</a:t>
            </a:r>
            <a:endParaRPr lang="en-GB" sz="1100" b="1" dirty="0">
              <a:solidFill>
                <a:schemeClr val="accent5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5052666"/>
            <a:ext cx="34018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smtClean="0"/>
              <a:t>Percentage of clients satisfied with the making </a:t>
            </a:r>
          </a:p>
          <a:p>
            <a:pPr algn="r"/>
            <a:r>
              <a:rPr lang="en-GB" sz="1100" dirty="0" smtClean="0"/>
              <a:t>good of defects:</a:t>
            </a:r>
          </a:p>
          <a:p>
            <a:pPr algn="r"/>
            <a:r>
              <a:rPr lang="en-GB" sz="1400" dirty="0"/>
              <a:t>NACF</a:t>
            </a:r>
            <a:r>
              <a:rPr lang="en-GB" sz="1100" dirty="0" smtClean="0"/>
              <a:t> </a:t>
            </a:r>
            <a:r>
              <a:rPr lang="en-GB" sz="2800" b="1" dirty="0" smtClean="0">
                <a:solidFill>
                  <a:schemeClr val="accent2"/>
                </a:solidFill>
              </a:rPr>
              <a:t>86%</a:t>
            </a:r>
            <a:r>
              <a:rPr lang="en-GB" sz="1100" b="1" dirty="0" smtClean="0">
                <a:solidFill>
                  <a:schemeClr val="accent2"/>
                </a:solidFill>
              </a:rPr>
              <a:t> </a:t>
            </a:r>
            <a:r>
              <a:rPr lang="en-GB" sz="1400" dirty="0"/>
              <a:t>v</a:t>
            </a:r>
            <a:r>
              <a:rPr lang="en-GB" dirty="0" smtClean="0"/>
              <a:t>.</a:t>
            </a:r>
            <a:r>
              <a:rPr lang="en-GB" sz="1100" b="1" dirty="0" smtClean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accent2"/>
                </a:solidFill>
              </a:rPr>
              <a:t>73%</a:t>
            </a:r>
            <a:r>
              <a:rPr lang="en-GB" sz="1100" dirty="0" smtClean="0"/>
              <a:t> </a:t>
            </a:r>
            <a:r>
              <a:rPr lang="en-GB" sz="1400" dirty="0"/>
              <a:t>National Average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1216497"/>
            <a:ext cx="3347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smtClean="0"/>
              <a:t>Percentage of projects delivered</a:t>
            </a:r>
          </a:p>
          <a:p>
            <a:pPr algn="r"/>
            <a:r>
              <a:rPr lang="en-GB" sz="1100" dirty="0" smtClean="0"/>
              <a:t> to  budget: </a:t>
            </a:r>
          </a:p>
          <a:p>
            <a:pPr algn="r"/>
            <a:r>
              <a:rPr lang="en-GB" sz="1400" dirty="0" smtClean="0"/>
              <a:t>NACF</a:t>
            </a:r>
            <a:r>
              <a:rPr lang="en-GB" sz="1100" dirty="0" smtClean="0"/>
              <a:t> </a:t>
            </a:r>
            <a:r>
              <a:rPr lang="en-GB" sz="2800" b="1" dirty="0" smtClean="0">
                <a:solidFill>
                  <a:schemeClr val="bg1">
                    <a:lumMod val="65000"/>
                  </a:schemeClr>
                </a:solidFill>
              </a:rPr>
              <a:t>76% </a:t>
            </a:r>
            <a:r>
              <a:rPr lang="en-GB" sz="1400" dirty="0"/>
              <a:t>v</a:t>
            </a:r>
            <a:r>
              <a:rPr lang="en-GB" dirty="0" smtClean="0"/>
              <a:t>.</a:t>
            </a:r>
            <a:r>
              <a:rPr lang="en-GB" sz="1100" dirty="0" smtClean="0"/>
              <a:t>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64%</a:t>
            </a:r>
            <a:r>
              <a:rPr lang="en-GB" sz="1100" dirty="0" smtClean="0"/>
              <a:t> </a:t>
            </a:r>
            <a:r>
              <a:rPr lang="en-GB" sz="1400" dirty="0" smtClean="0"/>
              <a:t>National Average </a:t>
            </a:r>
            <a:endParaRPr lang="en-GB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5868144" y="1343090"/>
            <a:ext cx="34068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Percentage of Construction Projects </a:t>
            </a:r>
          </a:p>
          <a:p>
            <a:r>
              <a:rPr lang="en-GB" sz="1100" dirty="0" smtClean="0"/>
              <a:t>delivered on time: </a:t>
            </a:r>
          </a:p>
          <a:p>
            <a:r>
              <a:rPr lang="en-GB" sz="1400" dirty="0" smtClean="0"/>
              <a:t>NACF</a:t>
            </a:r>
            <a:r>
              <a:rPr lang="en-GB" sz="1100" dirty="0" smtClean="0"/>
              <a:t> </a:t>
            </a:r>
            <a:r>
              <a:rPr lang="en-GB" sz="2800" b="1" dirty="0" smtClean="0">
                <a:solidFill>
                  <a:schemeClr val="accent4"/>
                </a:solidFill>
              </a:rPr>
              <a:t>75% </a:t>
            </a:r>
            <a:r>
              <a:rPr lang="en-GB" sz="1400" dirty="0"/>
              <a:t>v</a:t>
            </a:r>
            <a:r>
              <a:rPr lang="en-GB" dirty="0" smtClean="0"/>
              <a:t>.</a:t>
            </a:r>
            <a:r>
              <a:rPr lang="en-GB" sz="2800" b="1" dirty="0" smtClean="0">
                <a:solidFill>
                  <a:schemeClr val="accent4"/>
                </a:solidFill>
              </a:rPr>
              <a:t> </a:t>
            </a:r>
            <a:r>
              <a:rPr lang="en-GB" dirty="0" smtClean="0">
                <a:solidFill>
                  <a:schemeClr val="accent4"/>
                </a:solidFill>
              </a:rPr>
              <a:t>55%</a:t>
            </a:r>
            <a:r>
              <a:rPr lang="en-GB" sz="2800" b="1" dirty="0" smtClean="0">
                <a:solidFill>
                  <a:schemeClr val="accent4"/>
                </a:solidFill>
              </a:rPr>
              <a:t> </a:t>
            </a:r>
            <a:r>
              <a:rPr lang="en-GB" sz="1400" dirty="0" smtClean="0"/>
              <a:t>National Average</a:t>
            </a:r>
            <a:r>
              <a:rPr lang="en-GB" sz="1100" dirty="0" smtClean="0"/>
              <a:t>.</a:t>
            </a:r>
            <a:endParaRPr lang="en-GB" sz="1100" dirty="0"/>
          </a:p>
        </p:txBody>
      </p:sp>
      <p:pic>
        <p:nvPicPr>
          <p:cNvPr id="1026" name="Picture 2" descr="P:\Graphics\NACF - National Association Construction Framework\000000 NACF Logo\NACF logo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749" y="83298"/>
            <a:ext cx="929545" cy="96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44624"/>
            <a:ext cx="8310433" cy="84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solidFill>
                  <a:srgbClr val="2075BC"/>
                </a:solidFill>
                <a:latin typeface="Arial" charset="0"/>
                <a:ea typeface="ＭＳ Ｐゴシック" pitchFamily="34" charset="-128"/>
              </a:rPr>
              <a:t>NACF KPI Review v. National Average</a:t>
            </a:r>
          </a:p>
          <a:p>
            <a:pPr>
              <a:spcBef>
                <a:spcPts val="600"/>
              </a:spcBef>
            </a:pPr>
            <a:r>
              <a:rPr lang="en-GB" sz="1600" b="1" dirty="0">
                <a:solidFill>
                  <a:srgbClr val="2075BC"/>
                </a:solidFill>
                <a:latin typeface="Arial" charset="0"/>
                <a:ea typeface="ＭＳ Ｐゴシック" pitchFamily="34" charset="-128"/>
              </a:rPr>
              <a:t>(Based on 600 projects with a construction value of £1.2bn)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7504" y="5989323"/>
            <a:ext cx="4176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Note - National figures derived from 2016 CITB UK industry performance report from </a:t>
            </a:r>
            <a:r>
              <a:rPr lang="en-GB" sz="1100" dirty="0" err="1" smtClean="0">
                <a:solidFill>
                  <a:srgbClr val="FF0000"/>
                </a:solidFill>
              </a:rPr>
              <a:t>Glenigan</a:t>
            </a:r>
            <a:r>
              <a:rPr lang="en-GB" sz="1100" dirty="0" smtClean="0">
                <a:solidFill>
                  <a:srgbClr val="FF0000"/>
                </a:solidFill>
              </a:rPr>
              <a:t>.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60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08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7" y="1988840"/>
            <a:ext cx="258653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Our work includes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BIM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Performance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Social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Market intelligence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Shared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Supply chain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Integration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Pipeline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GB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6143625" cy="549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27784" y="364502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£1.4bn</a:t>
            </a:r>
          </a:p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annually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98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28706"/>
            <a:ext cx="3816424" cy="4308605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39254" y="1103333"/>
            <a:ext cx="40327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 dirty="0" smtClean="0">
                <a:solidFill>
                  <a:srgbClr val="2075BC"/>
                </a:solidFill>
              </a:rPr>
              <a:t>NACF Market Intelligence</a:t>
            </a:r>
            <a:endParaRPr lang="en-GB" altLang="en-US" sz="2000" b="1" dirty="0">
              <a:solidFill>
                <a:srgbClr val="2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56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39254" y="1103333"/>
            <a:ext cx="40327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 dirty="0" smtClean="0">
                <a:solidFill>
                  <a:srgbClr val="2075BC"/>
                </a:solidFill>
              </a:rPr>
              <a:t>NACF Market Intelligence</a:t>
            </a:r>
            <a:endParaRPr lang="en-GB" altLang="en-US" sz="2000" b="1" dirty="0">
              <a:solidFill>
                <a:srgbClr val="2075BC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32247"/>
            <a:ext cx="7200800" cy="454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67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9552" y="1754060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2075BC"/>
                </a:solidFill>
              </a:rPr>
              <a:t>Risks to effective frameworks</a:t>
            </a:r>
            <a:endParaRPr lang="en-GB" altLang="en-US" sz="2800" b="1" dirty="0">
              <a:solidFill>
                <a:srgbClr val="2075B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6488" y="2852936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No demonstrable business need;</a:t>
            </a: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ＭＳ Ｐゴシック" pitchFamily="34" charset="-128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Not managed - merely a short cut to market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Advisors / consultants / Clients who promote lowest cost tendering.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Frameworks used to protect sovereignty and jobs</a:t>
            </a: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ＭＳ Ｐゴシック" pitchFamily="34" charset="-128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Less expert clients transferring risk</a:t>
            </a: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90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9552" y="1754060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2075BC"/>
                </a:solidFill>
              </a:rPr>
              <a:t>The future?</a:t>
            </a:r>
            <a:endParaRPr lang="en-GB" altLang="en-US" sz="2800" b="1" dirty="0">
              <a:solidFill>
                <a:srgbClr val="2075B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6488" y="2852936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NACF continues to develop local government construction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New generations of frameworks building on success and learning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Pipeline and application of market intelligence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Changing success criteria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Building professional capacity in local and central government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Meeting local demands for social value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Demonstrating the practical benefits of integrated team 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4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9552" y="1754060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2075BC"/>
                </a:solidFill>
              </a:rPr>
              <a:t>Further information</a:t>
            </a:r>
            <a:endParaRPr lang="en-GB" altLang="en-US" sz="2800" b="1" dirty="0">
              <a:solidFill>
                <a:srgbClr val="2075B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6488" y="2852936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www.nacframework.org.uk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www.gov.uk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48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9552" y="1754060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2075BC"/>
                </a:solidFill>
              </a:rPr>
              <a:t>Why is wrong with traditional tender?</a:t>
            </a:r>
            <a:endParaRPr lang="en-GB" altLang="en-US" sz="2800" b="1" dirty="0">
              <a:solidFill>
                <a:srgbClr val="2075B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780928"/>
            <a:ext cx="74888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Disputes</a:t>
            </a:r>
          </a:p>
          <a:p>
            <a:pPr marL="800100" lvl="2" indent="-3429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Scope</a:t>
            </a:r>
          </a:p>
          <a:p>
            <a:pPr marL="800100" lvl="2" indent="-3429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Quality</a:t>
            </a:r>
          </a:p>
          <a:p>
            <a:pPr marL="800100" lvl="2" indent="-3429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Extras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Cost predictability</a:t>
            </a:r>
          </a:p>
        </p:txBody>
      </p:sp>
    </p:spTree>
    <p:extLst>
      <p:ext uri="{BB962C8B-B14F-4D97-AF65-F5344CB8AC3E}">
        <p14:creationId xmlns:p14="http://schemas.microsoft.com/office/powerpoint/2010/main" val="404687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9552" y="1754060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2075BC"/>
                </a:solidFill>
              </a:rPr>
              <a:t>How do people view frameworks?</a:t>
            </a:r>
            <a:endParaRPr lang="en-GB" altLang="en-US" sz="2800" b="1" dirty="0">
              <a:solidFill>
                <a:srgbClr val="2075B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780928"/>
            <a:ext cx="74888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It’s someone else’s -  I can do better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I can do better by tendering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There is no competition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Lazy contractors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Avoids OJEU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2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9552" y="1754060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2075BC"/>
                </a:solidFill>
              </a:rPr>
              <a:t>What is a framework?</a:t>
            </a:r>
            <a:endParaRPr lang="en-GB" altLang="en-US" sz="2800" b="1" dirty="0">
              <a:solidFill>
                <a:srgbClr val="2075B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780928"/>
            <a:ext cx="74888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A long term relationship with a reduced number of suppliers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A vehicle for learning and improvement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rPr>
              <a:t>Joint commitment to long term goals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858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1520" y="1103333"/>
            <a:ext cx="3168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 dirty="0" smtClean="0">
                <a:solidFill>
                  <a:srgbClr val="2075BC"/>
                </a:solidFill>
              </a:rPr>
              <a:t>A brief history</a:t>
            </a:r>
            <a:endParaRPr lang="en-GB" altLang="en-US" sz="2000" b="1" dirty="0">
              <a:solidFill>
                <a:srgbClr val="2075BC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547664" y="2419272"/>
            <a:ext cx="4752528" cy="401726"/>
            <a:chOff x="539552" y="2419272"/>
            <a:chExt cx="4752528" cy="401726"/>
          </a:xfrm>
        </p:grpSpPr>
        <p:sp>
          <p:nvSpPr>
            <p:cNvPr id="12" name="TextBox 11"/>
            <p:cNvSpPr txBox="1"/>
            <p:nvPr/>
          </p:nvSpPr>
          <p:spPr>
            <a:xfrm>
              <a:off x="539552" y="2420888"/>
              <a:ext cx="7920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2009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31640" y="2420888"/>
              <a:ext cx="7920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2010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23728" y="2420888"/>
              <a:ext cx="7920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2011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15816" y="2420888"/>
              <a:ext cx="7920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2012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07904" y="2420080"/>
              <a:ext cx="7920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2013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99992" y="2419272"/>
              <a:ext cx="7920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2014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39552" y="242088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2006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3502254">
            <a:off x="-42894" y="4799532"/>
            <a:ext cx="28083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000" b="1">
                <a:solidFill>
                  <a:srgbClr val="2075BC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sz="1600" dirty="0"/>
              <a:t>First Regional </a:t>
            </a:r>
            <a:r>
              <a:rPr lang="en-GB" sz="1600" dirty="0" smtClean="0"/>
              <a:t>Framework</a:t>
            </a:r>
          </a:p>
          <a:p>
            <a:r>
              <a:rPr lang="en-GB" sz="1600" dirty="0" smtClean="0"/>
              <a:t>RIEP’s </a:t>
            </a:r>
            <a:endParaRPr lang="en-GB" sz="1600" dirty="0"/>
          </a:p>
        </p:txBody>
      </p:sp>
      <p:sp>
        <p:nvSpPr>
          <p:cNvPr id="21" name="TextBox 20"/>
          <p:cNvSpPr txBox="1"/>
          <p:nvPr/>
        </p:nvSpPr>
        <p:spPr>
          <a:xfrm rot="3502254">
            <a:off x="1135218" y="4984198"/>
            <a:ext cx="28083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600" b="1">
                <a:solidFill>
                  <a:srgbClr val="2075BC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dirty="0"/>
              <a:t>NIEP established</a:t>
            </a:r>
          </a:p>
        </p:txBody>
      </p:sp>
      <p:sp>
        <p:nvSpPr>
          <p:cNvPr id="22" name="TextBox 21"/>
          <p:cNvSpPr txBox="1"/>
          <p:nvPr/>
        </p:nvSpPr>
        <p:spPr>
          <a:xfrm rot="3502254">
            <a:off x="2621285" y="4861088"/>
            <a:ext cx="28083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600" b="1">
                <a:solidFill>
                  <a:srgbClr val="2075BC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dirty="0"/>
              <a:t>Government Construction  Strategy</a:t>
            </a:r>
          </a:p>
        </p:txBody>
      </p:sp>
      <p:sp>
        <p:nvSpPr>
          <p:cNvPr id="23" name="TextBox 22"/>
          <p:cNvSpPr txBox="1"/>
          <p:nvPr/>
        </p:nvSpPr>
        <p:spPr>
          <a:xfrm rot="3502254">
            <a:off x="3378523" y="5046590"/>
            <a:ext cx="29548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600" b="1">
                <a:solidFill>
                  <a:srgbClr val="2075BC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dirty="0" smtClean="0"/>
              <a:t>Task Group reports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 rot="3502254">
            <a:off x="4205461" y="5025156"/>
            <a:ext cx="28083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600" b="1">
                <a:solidFill>
                  <a:srgbClr val="2075BC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dirty="0"/>
              <a:t>Construction 2025</a:t>
            </a:r>
          </a:p>
        </p:txBody>
      </p:sp>
      <p:sp>
        <p:nvSpPr>
          <p:cNvPr id="25" name="TextBox 24"/>
          <p:cNvSpPr txBox="1"/>
          <p:nvPr/>
        </p:nvSpPr>
        <p:spPr>
          <a:xfrm rot="3502254">
            <a:off x="4984469" y="5029548"/>
            <a:ext cx="28083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600" b="1">
                <a:solidFill>
                  <a:srgbClr val="2075BC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dirty="0"/>
              <a:t>NACF founded </a:t>
            </a:r>
          </a:p>
        </p:txBody>
      </p:sp>
      <p:cxnSp>
        <p:nvCxnSpPr>
          <p:cNvPr id="9" name="Straight Arrow Connector 8"/>
          <p:cNvCxnSpPr>
            <a:stCxn id="19" idx="2"/>
          </p:cNvCxnSpPr>
          <p:nvPr/>
        </p:nvCxnSpPr>
        <p:spPr>
          <a:xfrm>
            <a:off x="935596" y="2820998"/>
            <a:ext cx="0" cy="95127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2"/>
          </p:cNvCxnSpPr>
          <p:nvPr/>
        </p:nvCxnSpPr>
        <p:spPr>
          <a:xfrm>
            <a:off x="1943708" y="2820998"/>
            <a:ext cx="0" cy="95127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" idx="2"/>
          </p:cNvCxnSpPr>
          <p:nvPr/>
        </p:nvCxnSpPr>
        <p:spPr>
          <a:xfrm>
            <a:off x="3527884" y="2820998"/>
            <a:ext cx="0" cy="8960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5" idx="2"/>
          </p:cNvCxnSpPr>
          <p:nvPr/>
        </p:nvCxnSpPr>
        <p:spPr>
          <a:xfrm>
            <a:off x="4319972" y="2820998"/>
            <a:ext cx="0" cy="8960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6" idx="2"/>
          </p:cNvCxnSpPr>
          <p:nvPr/>
        </p:nvCxnSpPr>
        <p:spPr>
          <a:xfrm>
            <a:off x="5112060" y="2820190"/>
            <a:ext cx="0" cy="8968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7" idx="2"/>
          </p:cNvCxnSpPr>
          <p:nvPr/>
        </p:nvCxnSpPr>
        <p:spPr>
          <a:xfrm>
            <a:off x="5904148" y="2819382"/>
            <a:ext cx="0" cy="8976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84232" y="2420888"/>
            <a:ext cx="1860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2015    2016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 rot="3502254">
            <a:off x="5828654" y="4872400"/>
            <a:ext cx="28083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600" b="1">
                <a:solidFill>
                  <a:srgbClr val="2075BC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dirty="0" smtClean="0"/>
              <a:t>LGA National Construction Category Strategy 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 rot="3502254">
            <a:off x="6813975" y="4920079"/>
            <a:ext cx="28083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600" b="1">
                <a:solidFill>
                  <a:srgbClr val="2075BC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dirty="0" smtClean="0"/>
              <a:t>Government Construction Strategy 2016 - 2020</a:t>
            </a:r>
            <a:endParaRPr lang="en-GB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732240" y="2820998"/>
            <a:ext cx="0" cy="8960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524328" y="2820998"/>
            <a:ext cx="0" cy="8960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78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907704" y="1124744"/>
            <a:ext cx="5904656" cy="4968552"/>
            <a:chOff x="1907704" y="1124744"/>
            <a:chExt cx="5904656" cy="4968552"/>
          </a:xfrm>
        </p:grpSpPr>
        <p:sp>
          <p:nvSpPr>
            <p:cNvPr id="12" name="Oval 11"/>
            <p:cNvSpPr/>
            <p:nvPr/>
          </p:nvSpPr>
          <p:spPr>
            <a:xfrm>
              <a:off x="1907704" y="1133640"/>
              <a:ext cx="5904656" cy="495965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03848" y="1124744"/>
              <a:ext cx="3528392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5?</a:t>
              </a:r>
            </a:p>
            <a:p>
              <a:pPr algn="ctr"/>
              <a:r>
                <a:rPr lang="en-GB" sz="1600" dirty="0" smtClean="0"/>
                <a:t>Supply Chain engagement?</a:t>
              </a:r>
            </a:p>
            <a:p>
              <a:pPr algn="ctr"/>
              <a:r>
                <a:rPr lang="en-GB" sz="1600" dirty="0" smtClean="0"/>
                <a:t>Market the industry to young people?</a:t>
              </a:r>
            </a:p>
            <a:p>
              <a:pPr algn="ctr"/>
              <a:r>
                <a:rPr lang="en-GB" sz="1600" dirty="0" smtClean="0"/>
                <a:t>More? </a:t>
              </a:r>
            </a:p>
            <a:p>
              <a:pPr algn="ctr"/>
              <a:endParaRPr lang="en-GB" sz="1600" dirty="0" smtClean="0"/>
            </a:p>
            <a:p>
              <a:pPr algn="ctr"/>
              <a:endParaRPr lang="en-GB" sz="1600" dirty="0" smtClean="0"/>
            </a:p>
            <a:p>
              <a:pPr algn="ctr"/>
              <a:endParaRPr lang="en-GB" sz="16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339752" y="2204864"/>
            <a:ext cx="5184576" cy="3888432"/>
            <a:chOff x="2339752" y="2204864"/>
            <a:chExt cx="5184576" cy="3888432"/>
          </a:xfrm>
        </p:grpSpPr>
        <p:sp>
          <p:nvSpPr>
            <p:cNvPr id="11" name="Oval 10"/>
            <p:cNvSpPr/>
            <p:nvPr/>
          </p:nvSpPr>
          <p:spPr>
            <a:xfrm>
              <a:off x="2339752" y="2204864"/>
              <a:ext cx="5184576" cy="38884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03848" y="2215654"/>
              <a:ext cx="3528392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4</a:t>
              </a:r>
              <a:r>
                <a:rPr lang="en-GB" sz="1600" dirty="0" smtClean="0"/>
                <a:t> </a:t>
              </a:r>
            </a:p>
            <a:p>
              <a:pPr algn="ctr"/>
              <a:r>
                <a:rPr lang="en-GB" sz="1600" dirty="0"/>
                <a:t>Wider offer</a:t>
              </a:r>
            </a:p>
            <a:p>
              <a:pPr algn="ctr"/>
              <a:r>
                <a:rPr lang="en-GB" sz="1600" dirty="0" smtClean="0"/>
                <a:t>Aligned to Government strategy</a:t>
              </a:r>
            </a:p>
            <a:p>
              <a:pPr algn="ctr"/>
              <a:r>
                <a:rPr lang="en-GB" sz="1600" dirty="0" smtClean="0"/>
                <a:t>Responds to local and central needs</a:t>
              </a:r>
            </a:p>
            <a:p>
              <a:pPr algn="ctr"/>
              <a:endParaRPr lang="en-GB" sz="1600" dirty="0" smtClean="0"/>
            </a:p>
            <a:p>
              <a:pPr algn="ctr"/>
              <a:endParaRPr lang="en-GB" sz="1600" dirty="0" smtClean="0"/>
            </a:p>
            <a:p>
              <a:pPr algn="ctr"/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771800" y="3284984"/>
            <a:ext cx="4320480" cy="2808312"/>
            <a:chOff x="2771800" y="3284984"/>
            <a:chExt cx="4320480" cy="2808312"/>
          </a:xfrm>
        </p:grpSpPr>
        <p:sp>
          <p:nvSpPr>
            <p:cNvPr id="10" name="Oval 9"/>
            <p:cNvSpPr/>
            <p:nvPr/>
          </p:nvSpPr>
          <p:spPr>
            <a:xfrm>
              <a:off x="2771800" y="3284984"/>
              <a:ext cx="4320480" cy="280831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91880" y="3284984"/>
              <a:ext cx="295232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3 </a:t>
              </a:r>
            </a:p>
            <a:p>
              <a:pPr algn="ctr"/>
              <a:r>
                <a:rPr lang="en-GB" sz="1600" dirty="0" smtClean="0"/>
                <a:t>Social benefits</a:t>
              </a:r>
            </a:p>
            <a:p>
              <a:pPr algn="ctr"/>
              <a:r>
                <a:rPr lang="en-GB" sz="1600" dirty="0" smtClean="0"/>
                <a:t>Managed collaborative service</a:t>
              </a:r>
            </a:p>
            <a:p>
              <a:pPr algn="ctr"/>
              <a:r>
                <a:rPr lang="en-GB" sz="1600" dirty="0" smtClean="0"/>
                <a:t>Supply Chain engagement</a:t>
              </a:r>
            </a:p>
            <a:p>
              <a:pPr algn="ctr"/>
              <a:endParaRPr lang="en-GB" sz="1600" dirty="0" smtClean="0"/>
            </a:p>
            <a:p>
              <a:pPr algn="ctr"/>
              <a:endParaRPr lang="en-GB" sz="16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91880" y="4365104"/>
            <a:ext cx="2952328" cy="1728192"/>
            <a:chOff x="3491880" y="4365104"/>
            <a:chExt cx="2952328" cy="1728192"/>
          </a:xfrm>
        </p:grpSpPr>
        <p:sp>
          <p:nvSpPr>
            <p:cNvPr id="9" name="Oval 8"/>
            <p:cNvSpPr/>
            <p:nvPr/>
          </p:nvSpPr>
          <p:spPr>
            <a:xfrm>
              <a:off x="3491880" y="4365104"/>
              <a:ext cx="2952328" cy="172819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79912" y="4509120"/>
              <a:ext cx="237626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2 </a:t>
              </a:r>
            </a:p>
            <a:p>
              <a:pPr algn="ctr"/>
              <a:r>
                <a:rPr lang="en-GB" sz="1600" dirty="0" smtClean="0"/>
                <a:t>Improved delivery</a:t>
              </a:r>
            </a:p>
            <a:p>
              <a:pPr algn="ctr"/>
              <a:r>
                <a:rPr lang="en-GB" sz="1600" dirty="0" smtClean="0"/>
                <a:t>KPI’s to show success </a:t>
              </a:r>
            </a:p>
            <a:p>
              <a:pPr algn="ctr"/>
              <a:endParaRPr lang="en-GB" sz="1600" dirty="0"/>
            </a:p>
          </p:txBody>
        </p:sp>
      </p:grp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18416" y="260648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2075BC"/>
                </a:solidFill>
              </a:rPr>
              <a:t>NACF Framework Evolution</a:t>
            </a:r>
            <a:endParaRPr lang="en-GB" altLang="en-US" sz="2800" b="1" dirty="0">
              <a:solidFill>
                <a:srgbClr val="2075BC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16200000">
            <a:off x="-1640804" y="3192860"/>
            <a:ext cx="5103672" cy="9852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Improvements added with each new generation</a:t>
            </a:r>
            <a:endParaRPr lang="en-GB" dirty="0"/>
          </a:p>
        </p:txBody>
      </p:sp>
      <p:grpSp>
        <p:nvGrpSpPr>
          <p:cNvPr id="18" name="Group 17"/>
          <p:cNvGrpSpPr/>
          <p:nvPr/>
        </p:nvGrpSpPr>
        <p:grpSpPr>
          <a:xfrm>
            <a:off x="4018816" y="5301208"/>
            <a:ext cx="1849328" cy="792088"/>
            <a:chOff x="4018816" y="5301208"/>
            <a:chExt cx="1849328" cy="792088"/>
          </a:xfrm>
        </p:grpSpPr>
        <p:sp>
          <p:nvSpPr>
            <p:cNvPr id="7" name="Oval 6"/>
            <p:cNvSpPr/>
            <p:nvPr/>
          </p:nvSpPr>
          <p:spPr>
            <a:xfrm>
              <a:off x="4018816" y="5301208"/>
              <a:ext cx="1849328" cy="79208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247964" y="5373216"/>
              <a:ext cx="1440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1 </a:t>
              </a:r>
            </a:p>
            <a:p>
              <a:pPr algn="ctr"/>
              <a:r>
                <a:rPr lang="en-GB" sz="1600" dirty="0" smtClean="0"/>
                <a:t>Avoids OJEU</a:t>
              </a:r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8606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95536" y="2149248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2075BC"/>
                </a:solidFill>
              </a:rPr>
              <a:t>Effective NACF Frameworks</a:t>
            </a:r>
            <a:endParaRPr lang="en-GB" altLang="en-US" sz="2800" b="1" dirty="0">
              <a:solidFill>
                <a:srgbClr val="2075BC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95536" y="2775410"/>
            <a:ext cx="8352928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Have a demonstrable business need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Have clearly defined objectives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Understand the market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Have good governance and management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Have a strategy for the supply chain, SME’s and localism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Strive to continuously improve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Provide a vehicle for best practice</a:t>
            </a:r>
          </a:p>
        </p:txBody>
      </p:sp>
    </p:spTree>
    <p:extLst>
      <p:ext uri="{BB962C8B-B14F-4D97-AF65-F5344CB8AC3E}">
        <p14:creationId xmlns:p14="http://schemas.microsoft.com/office/powerpoint/2010/main" val="260147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59" y="2411010"/>
            <a:ext cx="8275537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dirty="0"/>
              <a:t>Actively engages</a:t>
            </a:r>
          </a:p>
          <a:p>
            <a:r>
              <a:rPr lang="en-GB" dirty="0"/>
              <a:t>Is actively managed</a:t>
            </a:r>
          </a:p>
          <a:p>
            <a:r>
              <a:rPr lang="en-GB" dirty="0"/>
              <a:t>Maintains competitive tension</a:t>
            </a:r>
          </a:p>
          <a:p>
            <a:r>
              <a:rPr lang="en-GB" dirty="0"/>
              <a:t>Provides sufficient work </a:t>
            </a:r>
          </a:p>
          <a:p>
            <a:r>
              <a:rPr lang="en-GB" dirty="0"/>
              <a:t>Measures performance against required outcomes </a:t>
            </a:r>
          </a:p>
          <a:p>
            <a:r>
              <a:rPr lang="en-GB" dirty="0"/>
              <a:t>Can demonstrate value</a:t>
            </a:r>
          </a:p>
          <a:p>
            <a:r>
              <a:rPr lang="en-GB" dirty="0"/>
              <a:t>Provides jobs and skills, local employment and engages SMEs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9552" y="1754060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2075BC"/>
                </a:solidFill>
              </a:rPr>
              <a:t>An effective framework is one that…….</a:t>
            </a:r>
            <a:endParaRPr lang="en-GB" altLang="en-US" sz="2800" b="1" dirty="0">
              <a:solidFill>
                <a:srgbClr val="2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8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5629"/>
            <a:ext cx="1290389" cy="133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39552" y="1628800"/>
            <a:ext cx="8419553" cy="0"/>
          </a:xfrm>
          <a:prstGeom prst="line">
            <a:avLst/>
          </a:prstGeom>
          <a:ln>
            <a:solidFill>
              <a:srgbClr val="20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2075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58" y="2414428"/>
            <a:ext cx="8275537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dirty="0"/>
              <a:t>Savings in cost and time</a:t>
            </a:r>
          </a:p>
          <a:p>
            <a:r>
              <a:rPr lang="en-US" dirty="0"/>
              <a:t>Reduction in disputes</a:t>
            </a:r>
          </a:p>
          <a:p>
            <a:r>
              <a:rPr lang="en-US" dirty="0"/>
              <a:t>High client satisfaction rates;</a:t>
            </a:r>
            <a:endParaRPr lang="en-GB" dirty="0"/>
          </a:p>
          <a:p>
            <a:r>
              <a:rPr lang="en-US" dirty="0"/>
              <a:t>High proportion of work by SMEs;</a:t>
            </a:r>
            <a:endParaRPr lang="en-GB" dirty="0"/>
          </a:p>
          <a:p>
            <a:r>
              <a:rPr lang="en-US" dirty="0"/>
              <a:t>High proportion of local </a:t>
            </a:r>
            <a:r>
              <a:rPr lang="en-US" dirty="0" err="1"/>
              <a:t>labour</a:t>
            </a:r>
            <a:r>
              <a:rPr lang="en-US" dirty="0"/>
              <a:t>;</a:t>
            </a:r>
            <a:endParaRPr lang="en-GB" dirty="0"/>
          </a:p>
          <a:p>
            <a:r>
              <a:rPr lang="en-GB" dirty="0" smtClean="0"/>
              <a:t>Implementation of  </a:t>
            </a:r>
            <a:r>
              <a:rPr lang="en-GB" dirty="0"/>
              <a:t>local / national objectives</a:t>
            </a:r>
          </a:p>
          <a:p>
            <a:r>
              <a:rPr lang="en-GB" dirty="0"/>
              <a:t>Less </a:t>
            </a:r>
            <a:r>
              <a:rPr lang="en-GB" dirty="0" smtClean="0"/>
              <a:t>waste</a:t>
            </a:r>
            <a:endParaRPr lang="en-GB" dirty="0"/>
          </a:p>
          <a:p>
            <a:r>
              <a:rPr lang="en-US" dirty="0" smtClean="0"/>
              <a:t>Great Health </a:t>
            </a:r>
            <a:r>
              <a:rPr lang="en-US" dirty="0"/>
              <a:t>and </a:t>
            </a:r>
            <a:r>
              <a:rPr lang="en-US" dirty="0" smtClean="0"/>
              <a:t>Safety</a:t>
            </a:r>
            <a:endParaRPr lang="en-GB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9552" y="1754060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2075BC"/>
                </a:solidFill>
              </a:rPr>
              <a:t>The benefits can include………</a:t>
            </a:r>
            <a:endParaRPr lang="en-GB" altLang="en-US" sz="2800" b="1" dirty="0">
              <a:solidFill>
                <a:srgbClr val="2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91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656</Words>
  <Application>Microsoft Office PowerPoint</Application>
  <PresentationFormat>On-screen Show (4:3)</PresentationFormat>
  <Paragraphs>159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Hampshire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arcekl</dc:creator>
  <cp:lastModifiedBy>arctkh</cp:lastModifiedBy>
  <cp:revision>41</cp:revision>
  <dcterms:created xsi:type="dcterms:W3CDTF">2015-01-21T11:40:58Z</dcterms:created>
  <dcterms:modified xsi:type="dcterms:W3CDTF">2017-09-19T14:31:21Z</dcterms:modified>
</cp:coreProperties>
</file>