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3"/>
  </p:notesMasterIdLst>
  <p:sldIdLst>
    <p:sldId id="318" r:id="rId3"/>
    <p:sldId id="319" r:id="rId4"/>
    <p:sldId id="313" r:id="rId5"/>
    <p:sldId id="321" r:id="rId6"/>
    <p:sldId id="320" r:id="rId7"/>
    <p:sldId id="296" r:id="rId8"/>
    <p:sldId id="322" r:id="rId9"/>
    <p:sldId id="323" r:id="rId10"/>
    <p:sldId id="29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3"/>
    <a:srgbClr val="595959"/>
    <a:srgbClr val="F4F2F3"/>
    <a:srgbClr val="080708"/>
    <a:srgbClr val="000106"/>
    <a:srgbClr val="81CDDD"/>
    <a:srgbClr val="4EB5C9"/>
    <a:srgbClr val="DF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5"/>
    <p:restoredTop sz="94646"/>
  </p:normalViewPr>
  <p:slideViewPr>
    <p:cSldViewPr snapToGrid="0" snapToObjects="1">
      <p:cViewPr varScale="1">
        <p:scale>
          <a:sx n="45" d="100"/>
          <a:sy n="45" d="100"/>
        </p:scale>
        <p:origin x="1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AF5B-DD9E-7C44-803F-A56C1B03987B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7A36C-8181-354D-AA4F-1398902B3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2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1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0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4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9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7A36C-8181-354D-AA4F-1398902B33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2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Standard text slide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753" y="1792670"/>
            <a:ext cx="11142010" cy="4265229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 marL="895350" indent="-180975">
              <a:buClr>
                <a:srgbClr val="143B5A"/>
              </a:buClr>
              <a:buFont typeface="Arial" panose="020B0604020202020204" pitchFamily="34" charset="0"/>
              <a:buChar char="•"/>
              <a:defRPr sz="2200" baseline="0"/>
            </a:lvl3pPr>
            <a:lvl4pPr marL="0" indent="0">
              <a:buFontTx/>
              <a:buNone/>
              <a:defRPr sz="2800" baseline="0"/>
            </a:lvl4pPr>
          </a:lstStyle>
          <a:p>
            <a:pPr lvl="0"/>
            <a:r>
              <a:rPr lang="en-US" dirty="0"/>
              <a:t>First level (</a:t>
            </a:r>
            <a:r>
              <a:rPr lang="en-US" dirty="0" err="1"/>
              <a:t>calibri</a:t>
            </a:r>
            <a:r>
              <a:rPr lang="en-US" dirty="0"/>
              <a:t> 28)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calibri</a:t>
            </a:r>
            <a:r>
              <a:rPr lang="en-US" dirty="0"/>
              <a:t> 24)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calibri</a:t>
            </a:r>
            <a:r>
              <a:rPr lang="en-US" dirty="0"/>
              <a:t> 22)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Text only (Calibri 28)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281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and imag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Text and image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13243" y="1790700"/>
            <a:ext cx="7450157" cy="4168800"/>
          </a:xfrm>
        </p:spPr>
        <p:txBody>
          <a:bodyPr/>
          <a:lstStyle>
            <a:lvl1pPr marL="0" indent="0">
              <a:buClr>
                <a:srgbClr val="143B5A"/>
              </a:buClr>
              <a:buNone/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55457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54306837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2781648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635853229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78931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/Title style">
    <p:bg>
      <p:bgPr>
        <a:solidFill>
          <a:srgbClr val="00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8" y="416514"/>
            <a:ext cx="1187302" cy="479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6251" y="3074093"/>
            <a:ext cx="11213239" cy="556175"/>
          </a:xfrm>
          <a:noFill/>
        </p:spPr>
        <p:txBody>
          <a:bodyPr lIns="0" anchor="t">
            <a:normAutofit/>
          </a:bodyPr>
          <a:lstStyle>
            <a:lvl1pPr algn="l">
              <a:defRPr sz="32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title slide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51" y="3655446"/>
            <a:ext cx="11213239" cy="65609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249362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ty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2 column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9185" y="1790700"/>
            <a:ext cx="5400000" cy="4168800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63400" y="1790700"/>
            <a:ext cx="5400000" cy="4168800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637217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and image (lef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Text and image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13243" y="1790700"/>
            <a:ext cx="7450157" cy="4168800"/>
          </a:xfrm>
        </p:spPr>
        <p:txBody>
          <a:bodyPr/>
          <a:lstStyle>
            <a:lvl1pPr marL="0" indent="0">
              <a:buClr>
                <a:srgbClr val="143B5A"/>
              </a:buClr>
              <a:buNone/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37293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n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25455635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2781648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74840442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62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/Title style">
    <p:bg>
      <p:bgPr>
        <a:solidFill>
          <a:srgbClr val="00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8" y="416514"/>
            <a:ext cx="1187302" cy="4793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6251" y="3074093"/>
            <a:ext cx="11213239" cy="556175"/>
          </a:xfrm>
          <a:noFill/>
        </p:spPr>
        <p:txBody>
          <a:bodyPr lIns="0" anchor="t">
            <a:normAutofit/>
          </a:bodyPr>
          <a:lstStyle>
            <a:lvl1pPr algn="l">
              <a:defRPr sz="32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title slide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251" y="3655446"/>
            <a:ext cx="11213239" cy="65609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9105342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Standard text slide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6753" y="1792670"/>
            <a:ext cx="11142010" cy="4265229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 marL="895350" indent="-180975">
              <a:buClr>
                <a:srgbClr val="143B5A"/>
              </a:buClr>
              <a:buFont typeface="Arial" panose="020B0604020202020204" pitchFamily="34" charset="0"/>
              <a:buChar char="•"/>
              <a:defRPr sz="2200" baseline="0"/>
            </a:lvl3pPr>
            <a:lvl4pPr marL="0" indent="0">
              <a:buFontTx/>
              <a:buNone/>
              <a:defRPr sz="2800" baseline="0"/>
            </a:lvl4pPr>
          </a:lstStyle>
          <a:p>
            <a:pPr lvl="0"/>
            <a:r>
              <a:rPr lang="en-US" dirty="0"/>
              <a:t>First level (</a:t>
            </a:r>
            <a:r>
              <a:rPr lang="en-US" dirty="0" err="1"/>
              <a:t>calibri</a:t>
            </a:r>
            <a:r>
              <a:rPr lang="en-US" dirty="0"/>
              <a:t> 28)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calibri</a:t>
            </a:r>
            <a:r>
              <a:rPr lang="en-US" dirty="0"/>
              <a:t> 24)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calibri</a:t>
            </a:r>
            <a:r>
              <a:rPr lang="en-US" dirty="0"/>
              <a:t> 22)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Text only (Calibri 28)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9040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ty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6100" y="6242365"/>
            <a:ext cx="9602916" cy="365125"/>
          </a:xfrm>
        </p:spPr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4389" y="6231459"/>
            <a:ext cx="1284374" cy="365125"/>
          </a:xfr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9" y="416514"/>
            <a:ext cx="1187300" cy="479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420" y="1078920"/>
            <a:ext cx="11146069" cy="469386"/>
          </a:xfrm>
        </p:spPr>
        <p:txBody>
          <a:bodyPr anchor="t">
            <a:normAutofit/>
          </a:bodyPr>
          <a:lstStyle>
            <a:lvl1pPr>
              <a:defRPr sz="3200" baseline="0">
                <a:solidFill>
                  <a:srgbClr val="143B5A"/>
                </a:solidFill>
              </a:defRPr>
            </a:lvl1pPr>
          </a:lstStyle>
          <a:p>
            <a:r>
              <a:rPr lang="en-US" dirty="0"/>
              <a:t>2 column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9185" y="1790700"/>
            <a:ext cx="5400000" cy="4168800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63400" y="1790700"/>
            <a:ext cx="5400000" cy="4168800"/>
          </a:xfrm>
        </p:spPr>
        <p:txBody>
          <a:bodyPr/>
          <a:lstStyle>
            <a:lvl1pPr>
              <a:buClr>
                <a:srgbClr val="143B5A"/>
              </a:buClr>
              <a:defRPr/>
            </a:lvl1pPr>
            <a:lvl2pPr>
              <a:buClr>
                <a:srgbClr val="143B5A"/>
              </a:buClr>
              <a:defRPr/>
            </a:lvl2pPr>
            <a:lvl3pPr>
              <a:buClr>
                <a:srgbClr val="143B5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971608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5522"/>
            <a:ext cx="10515600" cy="436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81437"/>
            <a:ext cx="10515600" cy="4995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9687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43B5A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Text only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6" r:id="rId7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 spc="0" baseline="0">
          <a:solidFill>
            <a:srgbClr val="003663"/>
          </a:solidFill>
          <a:latin typeface="+mn-lt"/>
          <a:ea typeface="Verdana" charset="0"/>
          <a:cs typeface="Verdana" charset="0"/>
        </a:defRPr>
      </a:lvl1pPr>
    </p:titleStyle>
    <p:bodyStyle>
      <a:lvl1pPr marL="268288" marR="0" indent="-268288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>
          <a:srgbClr val="143B5A"/>
        </a:buClr>
        <a:buSzTx/>
        <a:buFont typeface="Arial" panose="020B0604020202020204" pitchFamily="34" charset="0"/>
        <a:buChar char="•"/>
        <a:tabLst>
          <a:tab pos="268288" algn="l"/>
        </a:tabLst>
        <a:defRPr sz="280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725488" indent="-2682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66813" indent="-2174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192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192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5522"/>
            <a:ext cx="10515600" cy="436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81437"/>
            <a:ext cx="10515600" cy="49955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9687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43B5A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Text only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	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85BB463-8C31-1143-9DEC-C608772B3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 spc="0" baseline="0">
          <a:solidFill>
            <a:srgbClr val="003663"/>
          </a:solidFill>
          <a:latin typeface="+mn-lt"/>
          <a:ea typeface="Verdana" charset="0"/>
          <a:cs typeface="Verdana" charset="0"/>
        </a:defRPr>
      </a:lvl1pPr>
    </p:titleStyle>
    <p:bodyStyle>
      <a:lvl1pPr marL="268288" marR="0" indent="-268288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>
          <a:srgbClr val="143B5A"/>
        </a:buClr>
        <a:buSzTx/>
        <a:buFont typeface="Arial" panose="020B0604020202020204" pitchFamily="34" charset="0"/>
        <a:buChar char="•"/>
        <a:tabLst>
          <a:tab pos="268288" algn="l"/>
        </a:tabLst>
        <a:defRPr sz="280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725488" indent="-2682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66813" indent="-2174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192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192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3663">
                  <a:alpha val="0"/>
                </a:srgbClr>
              </a:gs>
              <a:gs pos="63000">
                <a:srgbClr val="003663">
                  <a:alpha val="71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801045" y="3074091"/>
            <a:ext cx="10154394" cy="692691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GB" sz="4000" dirty="0"/>
              <a:t>NEC – celebrate and aspire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4294967295"/>
          </p:nvPr>
        </p:nvSpPr>
        <p:spPr>
          <a:xfrm>
            <a:off x="1801045" y="4499748"/>
            <a:ext cx="9294794" cy="656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Robert Gerrard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8" y="416514"/>
            <a:ext cx="1187302" cy="479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664043" y="3072714"/>
            <a:ext cx="8238" cy="37852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0" y="-1793"/>
            <a:ext cx="12183908" cy="72000"/>
            <a:chOff x="0" y="20644"/>
            <a:chExt cx="12183908" cy="507974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20644"/>
              <a:ext cx="4213243" cy="5079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981286" y="20644"/>
              <a:ext cx="4213243" cy="507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7970665" y="20644"/>
              <a:ext cx="4213243" cy="507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E3B41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0" y="1313384"/>
            <a:ext cx="4128788" cy="11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45555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801045" y="3075332"/>
            <a:ext cx="6791020" cy="556175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dirty="0"/>
              <a:t>Contact us 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4294967295"/>
          </p:nvPr>
        </p:nvSpPr>
        <p:spPr>
          <a:xfrm>
            <a:off x="1801044" y="3607818"/>
            <a:ext cx="10086155" cy="2192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sym typeface="Wingdings"/>
              </a:rPr>
              <a:t>     +44 (0)20 7665 2446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sym typeface="Wingdings"/>
              </a:rPr>
              <a:t>    info@neccontract.com</a:t>
            </a:r>
          </a:p>
          <a:p>
            <a:pPr marL="0" indent="0">
              <a:buNone/>
            </a:pPr>
            <a:r>
              <a:rPr lang="en-GB" i="0" dirty="0">
                <a:solidFill>
                  <a:schemeClr val="bg1"/>
                </a:solidFill>
                <a:sym typeface="Wingdings"/>
              </a:rPr>
              <a:t>One Great George Street, London SW1P 3AA</a:t>
            </a:r>
          </a:p>
          <a:p>
            <a:pPr marL="342900" indent="-342900">
              <a:buFont typeface="Wingdings"/>
              <a:buChar char=","/>
            </a:pPr>
            <a:endParaRPr lang="en-GB" sz="2400" i="0" dirty="0">
              <a:sym typeface="Wingdings"/>
            </a:endParaRPr>
          </a:p>
          <a:p>
            <a:pPr algn="r"/>
            <a:r>
              <a:rPr lang="en-GB" sz="3000" b="1" i="0" dirty="0">
                <a:solidFill>
                  <a:schemeClr val="bg1"/>
                </a:solidFill>
                <a:sym typeface="Wingdings"/>
              </a:rPr>
              <a:t>neccontract.com</a:t>
            </a:r>
            <a:endParaRPr lang="en-US" sz="3000" b="1" i="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88" y="416514"/>
            <a:ext cx="1187302" cy="479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6753" y="416515"/>
            <a:ext cx="1663232" cy="16837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664043" y="3072714"/>
            <a:ext cx="8238" cy="37852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9" y="1135406"/>
            <a:ext cx="4139246" cy="10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7835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NEC – celebrate and aspire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quick look back over MHA’s 10 year use of NEC3 (celebrate)</a:t>
            </a:r>
          </a:p>
          <a:p>
            <a:r>
              <a:rPr lang="en-GB" dirty="0"/>
              <a:t>A quick look a the challenges ahead and using NEC4 (aspire)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93" y="4030623"/>
            <a:ext cx="4517190" cy="220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9E1E3-CE8D-4E8E-B269-0D350153A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6896" b="14187"/>
          <a:stretch/>
        </p:blipFill>
        <p:spPr bwMode="auto">
          <a:xfrm>
            <a:off x="1480627" y="3959465"/>
            <a:ext cx="3521720" cy="234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4" y="1089082"/>
            <a:ext cx="11146069" cy="469386"/>
          </a:xfrm>
        </p:spPr>
        <p:txBody>
          <a:bodyPr/>
          <a:lstStyle/>
          <a:p>
            <a:r>
              <a:rPr lang="en-GB" dirty="0">
                <a:solidFill>
                  <a:srgbClr val="003663"/>
                </a:solidFill>
              </a:rPr>
              <a:t>Celebrate (MHA)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6753" y="1965278"/>
            <a:ext cx="11142010" cy="392444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3E3B41"/>
                </a:solidFill>
              </a:rPr>
              <a:t>Safety</a:t>
            </a:r>
          </a:p>
          <a:p>
            <a:r>
              <a:rPr lang="en-GB" dirty="0">
                <a:solidFill>
                  <a:srgbClr val="3E3B41"/>
                </a:solidFill>
              </a:rPr>
              <a:t>Savings</a:t>
            </a:r>
          </a:p>
          <a:p>
            <a:r>
              <a:rPr lang="en-GB" dirty="0">
                <a:solidFill>
                  <a:srgbClr val="3E3B41"/>
                </a:solidFill>
              </a:rPr>
              <a:t>Outcomes</a:t>
            </a:r>
          </a:p>
          <a:p>
            <a:r>
              <a:rPr lang="en-GB" dirty="0">
                <a:solidFill>
                  <a:srgbClr val="3E3B41"/>
                </a:solidFill>
              </a:rPr>
              <a:t>Disputes (lack of)</a:t>
            </a:r>
          </a:p>
          <a:p>
            <a:r>
              <a:rPr lang="en-GB" dirty="0">
                <a:solidFill>
                  <a:srgbClr val="3E3B41"/>
                </a:solidFill>
              </a:rPr>
              <a:t>Culture</a:t>
            </a:r>
          </a:p>
          <a:p>
            <a:r>
              <a:rPr lang="en-GB" dirty="0">
                <a:solidFill>
                  <a:srgbClr val="3E3B41"/>
                </a:solidFill>
              </a:rPr>
              <a:t>Training</a:t>
            </a:r>
          </a:p>
          <a:p>
            <a:r>
              <a:rPr lang="en-GB" dirty="0">
                <a:solidFill>
                  <a:srgbClr val="3E3B41"/>
                </a:solidFill>
              </a:rPr>
              <a:t>Nominal Z clauses</a:t>
            </a:r>
          </a:p>
          <a:p>
            <a:r>
              <a:rPr lang="en-GB" dirty="0">
                <a:solidFill>
                  <a:srgbClr val="3E3B41"/>
                </a:solidFill>
              </a:rPr>
              <a:t>But does the World know about this?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43A32-4191-4148-A8D9-B47774F15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6896" b="14187"/>
          <a:stretch/>
        </p:blipFill>
        <p:spPr bwMode="auto">
          <a:xfrm>
            <a:off x="5789621" y="1900200"/>
            <a:ext cx="5256955" cy="34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5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4" y="1089082"/>
            <a:ext cx="11146069" cy="469386"/>
          </a:xfrm>
        </p:spPr>
        <p:txBody>
          <a:bodyPr/>
          <a:lstStyle/>
          <a:p>
            <a:r>
              <a:rPr lang="en-GB" dirty="0">
                <a:solidFill>
                  <a:srgbClr val="003663"/>
                </a:solidFill>
              </a:rPr>
              <a:t>Celebrate (NEC3)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6753" y="1965278"/>
            <a:ext cx="11142010" cy="392444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E3B41"/>
                </a:solidFill>
              </a:rPr>
              <a:t>Projects</a:t>
            </a:r>
          </a:p>
          <a:p>
            <a:r>
              <a:rPr lang="en-GB" dirty="0">
                <a:solidFill>
                  <a:srgbClr val="3E3B41"/>
                </a:solidFill>
              </a:rPr>
              <a:t>Outcomes</a:t>
            </a:r>
          </a:p>
          <a:p>
            <a:r>
              <a:rPr lang="en-GB" dirty="0">
                <a:solidFill>
                  <a:srgbClr val="3E3B41"/>
                </a:solidFill>
              </a:rPr>
              <a:t>Disputes (lack of)</a:t>
            </a:r>
          </a:p>
          <a:p>
            <a:r>
              <a:rPr lang="en-GB" dirty="0">
                <a:solidFill>
                  <a:srgbClr val="3E3B41"/>
                </a:solidFill>
              </a:rPr>
              <a:t>Culture</a:t>
            </a:r>
          </a:p>
          <a:p>
            <a:r>
              <a:rPr lang="en-GB" dirty="0">
                <a:solidFill>
                  <a:srgbClr val="3E3B41"/>
                </a:solidFill>
              </a:rPr>
              <a:t>Accreditation</a:t>
            </a:r>
          </a:p>
          <a:p>
            <a:r>
              <a:rPr lang="en-GB" dirty="0">
                <a:solidFill>
                  <a:srgbClr val="3E3B41"/>
                </a:solidFill>
              </a:rPr>
              <a:t>Users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43A32-4191-4148-A8D9-B47774F15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 r="6896" b="14187"/>
          <a:stretch/>
        </p:blipFill>
        <p:spPr bwMode="auto">
          <a:xfrm>
            <a:off x="5789621" y="1900200"/>
            <a:ext cx="5256955" cy="34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8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NEC4 launched June 2017</a:t>
            </a:r>
          </a:p>
          <a:p>
            <a:r>
              <a:rPr lang="en-GB" dirty="0"/>
              <a:t>Extensive process to ‘consult’</a:t>
            </a:r>
          </a:p>
          <a:p>
            <a:r>
              <a:rPr lang="en-GB" dirty="0"/>
              <a:t>Comes with recommendations</a:t>
            </a:r>
          </a:p>
          <a:p>
            <a:r>
              <a:rPr lang="en-GB" dirty="0"/>
              <a:t>Significant press coverage</a:t>
            </a:r>
          </a:p>
          <a:p>
            <a:r>
              <a:rPr lang="en-GB" dirty="0"/>
              <a:t>Lots of social media noise</a:t>
            </a:r>
          </a:p>
          <a:p>
            <a:r>
              <a:rPr lang="en-GB" dirty="0"/>
              <a:t>Will clients migrate to NEC4?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93" y="4030623"/>
            <a:ext cx="4517190" cy="220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4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4" y="802474"/>
            <a:ext cx="11146069" cy="469386"/>
          </a:xfrm>
        </p:spPr>
        <p:txBody>
          <a:bodyPr/>
          <a:lstStyle/>
          <a:p>
            <a:r>
              <a:rPr lang="en-GB" dirty="0"/>
              <a:t>Aspire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6753" y="1624498"/>
            <a:ext cx="11142010" cy="4265229"/>
          </a:xfrm>
        </p:spPr>
        <p:txBody>
          <a:bodyPr>
            <a:normAutofit/>
          </a:bodyPr>
          <a:lstStyle/>
          <a:p>
            <a:r>
              <a:rPr lang="en-GB" dirty="0"/>
              <a:t>Main differences</a:t>
            </a:r>
          </a:p>
          <a:p>
            <a:pPr lvl="1"/>
            <a:r>
              <a:rPr lang="en-GB" dirty="0"/>
              <a:t>Consistency across NEC4 suite (Scope, </a:t>
            </a:r>
            <a:r>
              <a:rPr lang="en-GB" i="1" dirty="0"/>
              <a:t>Client</a:t>
            </a:r>
            <a:r>
              <a:rPr lang="en-GB" dirty="0"/>
              <a:t>, EWR, gender neutral)</a:t>
            </a:r>
          </a:p>
          <a:p>
            <a:pPr lvl="1"/>
            <a:r>
              <a:rPr lang="en-GB" i="1" dirty="0"/>
              <a:t>Contractor’s</a:t>
            </a:r>
            <a:r>
              <a:rPr lang="en-GB" dirty="0"/>
              <a:t> proposals (clause 16)</a:t>
            </a:r>
          </a:p>
          <a:p>
            <a:pPr lvl="1"/>
            <a:r>
              <a:rPr lang="en-GB" dirty="0"/>
              <a:t>Standard clauses now for assignment, disclosure, corruption etc</a:t>
            </a:r>
          </a:p>
          <a:p>
            <a:pPr lvl="1"/>
            <a:r>
              <a:rPr lang="en-GB" dirty="0"/>
              <a:t>Deemed Accepted Programmes (clause 31.3)</a:t>
            </a:r>
          </a:p>
          <a:p>
            <a:pPr lvl="1"/>
            <a:r>
              <a:rPr lang="en-GB" dirty="0"/>
              <a:t>Quality management (section 4)</a:t>
            </a:r>
          </a:p>
          <a:p>
            <a:pPr lvl="1"/>
            <a:r>
              <a:rPr lang="en-GB" dirty="0"/>
              <a:t>Application for payment now required (clause 50)</a:t>
            </a:r>
          </a:p>
          <a:p>
            <a:pPr lvl="1"/>
            <a:r>
              <a:rPr lang="en-GB" dirty="0"/>
              <a:t>Final assessment (clause 53)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0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4" y="802474"/>
            <a:ext cx="11146069" cy="469386"/>
          </a:xfrm>
        </p:spPr>
        <p:txBody>
          <a:bodyPr/>
          <a:lstStyle/>
          <a:p>
            <a:r>
              <a:rPr lang="en-GB" dirty="0"/>
              <a:t>Aspire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6753" y="1624498"/>
            <a:ext cx="11142010" cy="42652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Main differences</a:t>
            </a:r>
          </a:p>
          <a:p>
            <a:pPr lvl="1"/>
            <a:r>
              <a:rPr lang="en-GB" i="1" dirty="0"/>
              <a:t>Client’s</a:t>
            </a:r>
            <a:r>
              <a:rPr lang="en-GB" dirty="0"/>
              <a:t> liabilities</a:t>
            </a:r>
          </a:p>
          <a:p>
            <a:pPr lvl="1"/>
            <a:r>
              <a:rPr lang="en-GB" dirty="0"/>
              <a:t>Dividing date (compensation events, clause 63.1)</a:t>
            </a:r>
          </a:p>
          <a:p>
            <a:pPr lvl="1"/>
            <a:r>
              <a:rPr lang="en-GB" dirty="0"/>
              <a:t>SCC/SSCC modified</a:t>
            </a:r>
          </a:p>
          <a:p>
            <a:pPr lvl="1"/>
            <a:r>
              <a:rPr lang="en-GB" dirty="0"/>
              <a:t>Finalise Defined Cost (clause 50.9)</a:t>
            </a:r>
          </a:p>
          <a:p>
            <a:pPr lvl="1"/>
            <a:r>
              <a:rPr lang="en-GB" dirty="0"/>
              <a:t>Changes to W1 &amp; W2 – </a:t>
            </a:r>
            <a:r>
              <a:rPr lang="en-GB" i="1" dirty="0"/>
              <a:t>Senior Representatives</a:t>
            </a:r>
          </a:p>
          <a:p>
            <a:pPr lvl="1"/>
            <a:r>
              <a:rPr lang="en-GB" dirty="0"/>
              <a:t>New W3</a:t>
            </a:r>
          </a:p>
          <a:p>
            <a:pPr lvl="1"/>
            <a:r>
              <a:rPr lang="en-GB" dirty="0"/>
              <a:t>X21 Whole life cost</a:t>
            </a:r>
          </a:p>
          <a:p>
            <a:pPr lvl="1"/>
            <a:r>
              <a:rPr lang="en-GB" dirty="0"/>
              <a:t>X22 Early </a:t>
            </a:r>
            <a:r>
              <a:rPr lang="en-GB" i="1" dirty="0"/>
              <a:t>Contractor</a:t>
            </a:r>
            <a:r>
              <a:rPr lang="en-GB" dirty="0"/>
              <a:t> involvement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9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94" y="802474"/>
            <a:ext cx="11146069" cy="469386"/>
          </a:xfrm>
        </p:spPr>
        <p:txBody>
          <a:bodyPr/>
          <a:lstStyle/>
          <a:p>
            <a:r>
              <a:rPr lang="en-GB" dirty="0"/>
              <a:t>Aspire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B463-8C31-1143-9DEC-C608772B3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6753" y="1624498"/>
            <a:ext cx="11142010" cy="4265229"/>
          </a:xfrm>
        </p:spPr>
        <p:txBody>
          <a:bodyPr>
            <a:normAutofit/>
          </a:bodyPr>
          <a:lstStyle/>
          <a:p>
            <a:r>
              <a:rPr lang="en-GB" dirty="0"/>
              <a:t>What else?</a:t>
            </a:r>
          </a:p>
          <a:p>
            <a:pPr lvl="1"/>
            <a:r>
              <a:rPr lang="en-GB" dirty="0"/>
              <a:t>Incentives</a:t>
            </a:r>
          </a:p>
          <a:p>
            <a:pPr lvl="2"/>
            <a:r>
              <a:rPr lang="en-GB" dirty="0"/>
              <a:t>X6 bonus for early Completion</a:t>
            </a:r>
          </a:p>
          <a:p>
            <a:pPr lvl="2"/>
            <a:r>
              <a:rPr lang="en-GB" dirty="0"/>
              <a:t>X14 advanced payment to the </a:t>
            </a:r>
            <a:r>
              <a:rPr lang="en-GB" i="1" dirty="0"/>
              <a:t>Contractor</a:t>
            </a:r>
          </a:p>
          <a:p>
            <a:pPr lvl="2"/>
            <a:r>
              <a:rPr lang="en-GB" dirty="0"/>
              <a:t>X20 Key Performance Indicators</a:t>
            </a:r>
          </a:p>
          <a:p>
            <a:pPr lvl="2"/>
            <a:r>
              <a:rPr lang="en-GB" dirty="0"/>
              <a:t>Y(UK)1 Project Bank Account</a:t>
            </a:r>
          </a:p>
          <a:p>
            <a:pPr lvl="1"/>
            <a:r>
              <a:rPr lang="en-GB" dirty="0"/>
              <a:t>Collaboration</a:t>
            </a:r>
          </a:p>
          <a:p>
            <a:pPr lvl="2"/>
            <a:r>
              <a:rPr lang="en-GB" dirty="0"/>
              <a:t>X12 Multiparty collaboration</a:t>
            </a:r>
          </a:p>
          <a:p>
            <a:pPr lvl="2"/>
            <a:r>
              <a:rPr lang="en-GB" dirty="0"/>
              <a:t>Look at the ICES/RICS etc Conflict Avoidance Pledge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4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29" y="2983896"/>
            <a:ext cx="6755933" cy="38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1" y="162385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3E3B4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78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8">
      <a:dk1>
        <a:srgbClr val="3E3B41"/>
      </a:dk1>
      <a:lt1>
        <a:srgbClr val="FFFFFF"/>
      </a:lt1>
      <a:dk2>
        <a:srgbClr val="3C3D41"/>
      </a:dk2>
      <a:lt2>
        <a:srgbClr val="F0F1F2"/>
      </a:lt2>
      <a:accent1>
        <a:srgbClr val="679D1F"/>
      </a:accent1>
      <a:accent2>
        <a:srgbClr val="DDDCDB"/>
      </a:accent2>
      <a:accent3>
        <a:srgbClr val="00A9C9"/>
      </a:accent3>
      <a:accent4>
        <a:srgbClr val="3D3C42"/>
      </a:accent4>
      <a:accent5>
        <a:srgbClr val="0092A8"/>
      </a:accent5>
      <a:accent6>
        <a:srgbClr val="FF7800"/>
      </a:accent6>
      <a:hlink>
        <a:srgbClr val="699C21"/>
      </a:hlink>
      <a:folHlink>
        <a:srgbClr val="689C21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8">
      <a:dk1>
        <a:srgbClr val="3E3B41"/>
      </a:dk1>
      <a:lt1>
        <a:srgbClr val="FFFFFF"/>
      </a:lt1>
      <a:dk2>
        <a:srgbClr val="3C3D41"/>
      </a:dk2>
      <a:lt2>
        <a:srgbClr val="F0F1F2"/>
      </a:lt2>
      <a:accent1>
        <a:srgbClr val="679D1F"/>
      </a:accent1>
      <a:accent2>
        <a:srgbClr val="DDDCDB"/>
      </a:accent2>
      <a:accent3>
        <a:srgbClr val="00A9C9"/>
      </a:accent3>
      <a:accent4>
        <a:srgbClr val="3D3C42"/>
      </a:accent4>
      <a:accent5>
        <a:srgbClr val="0092A8"/>
      </a:accent5>
      <a:accent6>
        <a:srgbClr val="FF7800"/>
      </a:accent6>
      <a:hlink>
        <a:srgbClr val="699C21"/>
      </a:hlink>
      <a:folHlink>
        <a:srgbClr val="689C2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2509</TotalTime>
  <Words>295</Words>
  <Application>Microsoft Office PowerPoint</Application>
  <PresentationFormat>Widescreen</PresentationFormat>
  <Paragraphs>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1_Office Theme</vt:lpstr>
      <vt:lpstr>NEC – celebrate and aspire</vt:lpstr>
      <vt:lpstr>NEC – celebrate and aspire</vt:lpstr>
      <vt:lpstr>Celebrate (MHA)</vt:lpstr>
      <vt:lpstr>Celebrate (NEC3)</vt:lpstr>
      <vt:lpstr>Aspire</vt:lpstr>
      <vt:lpstr>Aspire</vt:lpstr>
      <vt:lpstr>Aspire</vt:lpstr>
      <vt:lpstr>Aspire</vt:lpstr>
      <vt:lpstr>PowerPoint Presentation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Gerrard</cp:lastModifiedBy>
  <cp:revision>204</cp:revision>
  <dcterms:created xsi:type="dcterms:W3CDTF">2016-10-25T08:50:37Z</dcterms:created>
  <dcterms:modified xsi:type="dcterms:W3CDTF">2017-09-20T14:45:25Z</dcterms:modified>
</cp:coreProperties>
</file>