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5"/>
  </p:notesMasterIdLst>
  <p:sldIdLst>
    <p:sldId id="421" r:id="rId2"/>
    <p:sldId id="507" r:id="rId3"/>
    <p:sldId id="461" r:id="rId4"/>
    <p:sldId id="509" r:id="rId5"/>
    <p:sldId id="526" r:id="rId6"/>
    <p:sldId id="521" r:id="rId7"/>
    <p:sldId id="510" r:id="rId8"/>
    <p:sldId id="511" r:id="rId9"/>
    <p:sldId id="512" r:id="rId10"/>
    <p:sldId id="513" r:id="rId11"/>
    <p:sldId id="524" r:id="rId12"/>
    <p:sldId id="514" r:id="rId13"/>
    <p:sldId id="515" r:id="rId14"/>
    <p:sldId id="516" r:id="rId15"/>
    <p:sldId id="517" r:id="rId16"/>
    <p:sldId id="518" r:id="rId17"/>
    <p:sldId id="519" r:id="rId18"/>
    <p:sldId id="520" r:id="rId19"/>
    <p:sldId id="503" r:id="rId20"/>
    <p:sldId id="525" r:id="rId21"/>
    <p:sldId id="501" r:id="rId22"/>
    <p:sldId id="504" r:id="rId23"/>
    <p:sldId id="505" r:id="rId2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83" userDrawn="1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2A36E"/>
    <a:srgbClr val="00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3529" autoAdjust="0"/>
    <p:restoredTop sz="86436" autoAdjust="0"/>
  </p:normalViewPr>
  <p:slideViewPr>
    <p:cSldViewPr snapToGrid="0">
      <p:cViewPr varScale="1">
        <p:scale>
          <a:sx n="104" d="100"/>
          <a:sy n="104" d="100"/>
        </p:scale>
        <p:origin x="84" y="498"/>
      </p:cViewPr>
      <p:guideLst>
        <p:guide orient="horz" pos="2183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17718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8B25FE3-921D-4F4C-91FB-485ABC7407E2}" type="datetimeFigureOut">
              <a:rPr lang="en-GB" smtClean="0"/>
              <a:t>20/09/2017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52912E7-98BA-4121-B745-27FA3B3F1D8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4493493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Take out replace with</a:t>
            </a:r>
            <a:r>
              <a:rPr lang="en-GB" baseline="0" dirty="0" smtClean="0"/>
              <a:t> Our Ambition – Powering the Midlands Engine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2912E7-98BA-4121-B745-27FA3B3F1D8F}" type="slidenum">
              <a:rPr lang="en-GB" smtClean="0"/>
              <a:t>13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6350686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CF337F-06E0-4BCC-9F71-B4FD21C13B75}" type="slidenum">
              <a:rPr lang="en-GB" smtClean="0"/>
              <a:t>19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8107872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CF337F-06E0-4BCC-9F71-B4FD21C13B75}" type="slidenum">
              <a:rPr lang="en-GB" smtClean="0"/>
              <a:t>22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3860188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CF337F-06E0-4BCC-9F71-B4FD21C13B75}" type="slidenum">
              <a:rPr lang="en-GB" smtClean="0"/>
              <a:t>23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48510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" y="11173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805290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F400AE3-A0FE-4282-BF56-53084C759FC3}" type="datetimeFigureOut">
              <a:rPr lang="en-GB" smtClean="0"/>
              <a:t>20/09/2017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8191911-79D1-4A17-A252-1426D2C233D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3057264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F400AE3-A0FE-4282-BF56-53084C759FC3}" type="datetimeFigureOut">
              <a:rPr lang="en-GB" smtClean="0"/>
              <a:t>20/09/2017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8191911-79D1-4A17-A252-1426D2C233D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6700264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F400AE3-A0FE-4282-BF56-53084C759FC3}" type="datetimeFigureOut">
              <a:rPr lang="en-GB" smtClean="0"/>
              <a:t>20/09/2017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8191911-79D1-4A17-A252-1426D2C233D7}" type="slidenum">
              <a:rPr lang="en-GB" smtClean="0"/>
              <a:t>‹#›</a:t>
            </a:fld>
            <a:endParaRPr lang="en-GB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1"/>
            <a:ext cx="4676079" cy="1923585"/>
          </a:xfrm>
          <a:prstGeom prst="rect">
            <a:avLst/>
          </a:prstGeom>
        </p:spPr>
      </p:pic>
      <p:grpSp>
        <p:nvGrpSpPr>
          <p:cNvPr id="8" name="Group 7"/>
          <p:cNvGrpSpPr/>
          <p:nvPr userDrawn="1"/>
        </p:nvGrpSpPr>
        <p:grpSpPr>
          <a:xfrm>
            <a:off x="0" y="0"/>
            <a:ext cx="12192000" cy="6858000"/>
            <a:chOff x="0" y="0"/>
            <a:chExt cx="9144000" cy="6858000"/>
          </a:xfrm>
        </p:grpSpPr>
        <p:sp>
          <p:nvSpPr>
            <p:cNvPr id="9" name="Freeform 6"/>
            <p:cNvSpPr>
              <a:spLocks/>
            </p:cNvSpPr>
            <p:nvPr userDrawn="1"/>
          </p:nvSpPr>
          <p:spPr bwMode="auto">
            <a:xfrm>
              <a:off x="4572000" y="0"/>
              <a:ext cx="4572000" cy="1685925"/>
            </a:xfrm>
            <a:custGeom>
              <a:avLst/>
              <a:gdLst>
                <a:gd name="T0" fmla="*/ 2880 w 2880"/>
                <a:gd name="T1" fmla="*/ 0 h 1062"/>
                <a:gd name="T2" fmla="*/ 0 w 2880"/>
                <a:gd name="T3" fmla="*/ 0 h 1062"/>
                <a:gd name="T4" fmla="*/ 112 w 2880"/>
                <a:gd name="T5" fmla="*/ 1062 h 1062"/>
                <a:gd name="T6" fmla="*/ 2880 w 2880"/>
                <a:gd name="T7" fmla="*/ 662 h 1062"/>
                <a:gd name="T8" fmla="*/ 2880 w 2880"/>
                <a:gd name="T9" fmla="*/ 0 h 10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80" h="1062">
                  <a:moveTo>
                    <a:pt x="2880" y="0"/>
                  </a:moveTo>
                  <a:lnTo>
                    <a:pt x="0" y="0"/>
                  </a:lnTo>
                  <a:lnTo>
                    <a:pt x="112" y="1062"/>
                  </a:lnTo>
                  <a:lnTo>
                    <a:pt x="2880" y="662"/>
                  </a:lnTo>
                  <a:lnTo>
                    <a:pt x="2880" y="0"/>
                  </a:lnTo>
                  <a:close/>
                </a:path>
              </a:pathLst>
            </a:custGeom>
            <a:solidFill>
              <a:srgbClr val="002E5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800"/>
            </a:p>
          </p:txBody>
        </p:sp>
        <p:sp>
          <p:nvSpPr>
            <p:cNvPr id="10" name="Freeform 7"/>
            <p:cNvSpPr>
              <a:spLocks/>
            </p:cNvSpPr>
            <p:nvPr userDrawn="1"/>
          </p:nvSpPr>
          <p:spPr bwMode="auto">
            <a:xfrm>
              <a:off x="0" y="1050925"/>
              <a:ext cx="9144000" cy="5797550"/>
            </a:xfrm>
            <a:custGeom>
              <a:avLst/>
              <a:gdLst>
                <a:gd name="T0" fmla="*/ 5760 w 5760"/>
                <a:gd name="T1" fmla="*/ 0 h 3652"/>
                <a:gd name="T2" fmla="*/ 0 w 5760"/>
                <a:gd name="T3" fmla="*/ 834 h 3652"/>
                <a:gd name="T4" fmla="*/ 0 w 5760"/>
                <a:gd name="T5" fmla="*/ 2506 h 3652"/>
                <a:gd name="T6" fmla="*/ 4640 w 5760"/>
                <a:gd name="T7" fmla="*/ 3652 h 3652"/>
                <a:gd name="T8" fmla="*/ 5760 w 5760"/>
                <a:gd name="T9" fmla="*/ 3376 h 3652"/>
                <a:gd name="T10" fmla="*/ 5760 w 5760"/>
                <a:gd name="T11" fmla="*/ 0 h 36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760" h="3652">
                  <a:moveTo>
                    <a:pt x="5760" y="0"/>
                  </a:moveTo>
                  <a:lnTo>
                    <a:pt x="0" y="834"/>
                  </a:lnTo>
                  <a:lnTo>
                    <a:pt x="0" y="2506"/>
                  </a:lnTo>
                  <a:lnTo>
                    <a:pt x="4640" y="3652"/>
                  </a:lnTo>
                  <a:lnTo>
                    <a:pt x="5760" y="3376"/>
                  </a:lnTo>
                  <a:lnTo>
                    <a:pt x="5760" y="0"/>
                  </a:lnTo>
                  <a:close/>
                </a:path>
              </a:pathLst>
            </a:custGeom>
            <a:solidFill>
              <a:srgbClr val="008BC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800"/>
            </a:p>
          </p:txBody>
        </p:sp>
        <p:sp>
          <p:nvSpPr>
            <p:cNvPr id="11" name="Freeform 8"/>
            <p:cNvSpPr>
              <a:spLocks/>
            </p:cNvSpPr>
            <p:nvPr userDrawn="1"/>
          </p:nvSpPr>
          <p:spPr bwMode="auto">
            <a:xfrm>
              <a:off x="0" y="5029200"/>
              <a:ext cx="7407275" cy="1828800"/>
            </a:xfrm>
            <a:custGeom>
              <a:avLst/>
              <a:gdLst>
                <a:gd name="T0" fmla="*/ 0 w 4666"/>
                <a:gd name="T1" fmla="*/ 1152 h 1152"/>
                <a:gd name="T2" fmla="*/ 4666 w 4666"/>
                <a:gd name="T3" fmla="*/ 1152 h 1152"/>
                <a:gd name="T4" fmla="*/ 0 w 4666"/>
                <a:gd name="T5" fmla="*/ 0 h 1152"/>
                <a:gd name="T6" fmla="*/ 0 w 4666"/>
                <a:gd name="T7" fmla="*/ 1152 h 11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66" h="1152">
                  <a:moveTo>
                    <a:pt x="0" y="1152"/>
                  </a:moveTo>
                  <a:lnTo>
                    <a:pt x="4666" y="1152"/>
                  </a:lnTo>
                  <a:lnTo>
                    <a:pt x="0" y="0"/>
                  </a:lnTo>
                  <a:lnTo>
                    <a:pt x="0" y="1152"/>
                  </a:lnTo>
                  <a:close/>
                </a:path>
              </a:pathLst>
            </a:custGeom>
            <a:solidFill>
              <a:srgbClr val="002E5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800"/>
            </a:p>
          </p:txBody>
        </p:sp>
      </p:grpSp>
    </p:spTree>
    <p:extLst>
      <p:ext uri="{BB962C8B-B14F-4D97-AF65-F5344CB8AC3E}">
        <p14:creationId xmlns:p14="http://schemas.microsoft.com/office/powerpoint/2010/main" val="108549303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F400AE3-A0FE-4282-BF56-53084C759FC3}" type="datetimeFigureOut">
              <a:rPr lang="en-GB" smtClean="0"/>
              <a:t>20/09/2017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8191911-79D1-4A17-A252-1426D2C233D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7606857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F400AE3-A0FE-4282-BF56-53084C759FC3}" type="datetimeFigureOut">
              <a:rPr lang="en-GB" smtClean="0"/>
              <a:t>20/09/2017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8191911-79D1-4A17-A252-1426D2C233D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7006181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F400AE3-A0FE-4282-BF56-53084C759FC3}" type="datetimeFigureOut">
              <a:rPr lang="en-GB" smtClean="0"/>
              <a:t>20/09/2017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8191911-79D1-4A17-A252-1426D2C233D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0485108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F400AE3-A0FE-4282-BF56-53084C759FC3}" type="datetimeFigureOut">
              <a:rPr lang="en-GB" smtClean="0"/>
              <a:t>20/09/2017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8191911-79D1-4A17-A252-1426D2C233D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8816318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F400AE3-A0FE-4282-BF56-53084C759FC3}" type="datetimeFigureOut">
              <a:rPr lang="en-GB" smtClean="0"/>
              <a:t>20/09/2017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8191911-79D1-4A17-A252-1426D2C233D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2166040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F400AE3-A0FE-4282-BF56-53084C759FC3}" type="datetimeFigureOut">
              <a:rPr lang="en-GB" smtClean="0"/>
              <a:t>20/09/2017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8191911-79D1-4A17-A252-1426D2C233D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2854482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F400AE3-A0FE-4282-BF56-53084C759FC3}" type="datetimeFigureOut">
              <a:rPr lang="en-GB" smtClean="0"/>
              <a:t>20/09/2017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8191911-79D1-4A17-A252-1426D2C233D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2208809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 l="1000" t="1000" r="1000" b="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1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529" y="-297"/>
            <a:ext cx="12193057" cy="68585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68803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49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0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7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870285" y="264553"/>
            <a:ext cx="5852022" cy="5050731"/>
          </a:xfrm>
        </p:spPr>
        <p:txBody>
          <a:bodyPr>
            <a:normAutofit/>
          </a:bodyPr>
          <a:lstStyle/>
          <a:p>
            <a:r>
              <a:rPr lang="en-GB" b="1" kern="0" dirty="0" smtClean="0">
                <a:solidFill>
                  <a:srgbClr val="FF9933"/>
                </a:solidFill>
              </a:rPr>
              <a:t>Midlands Connect:</a:t>
            </a:r>
            <a:br>
              <a:rPr lang="en-GB" b="1" kern="0" dirty="0" smtClean="0">
                <a:solidFill>
                  <a:srgbClr val="FF9933"/>
                </a:solidFill>
              </a:rPr>
            </a:br>
            <a:r>
              <a:rPr lang="en-GB" b="1" kern="0" dirty="0" smtClean="0">
                <a:solidFill>
                  <a:srgbClr val="FF9933"/>
                </a:solidFill>
              </a:rPr>
              <a:t>A Pan Midlands </a:t>
            </a:r>
            <a:r>
              <a:rPr lang="en-GB" b="1" kern="0" dirty="0" smtClean="0">
                <a:solidFill>
                  <a:srgbClr val="FF9933"/>
                </a:solidFill>
              </a:rPr>
              <a:t>Strategic Transport Partnership</a:t>
            </a:r>
            <a:endParaRPr lang="en-GB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78283" y="0"/>
            <a:ext cx="5413717" cy="68585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04165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kern="0" dirty="0">
                <a:solidFill>
                  <a:srgbClr val="FF9933"/>
                </a:solidFill>
              </a:rPr>
              <a:t>Evidence is our Strength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876927" y="5620418"/>
            <a:ext cx="55452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We understand how we can grow our economy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2515" y="1614655"/>
            <a:ext cx="8185541" cy="36418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7656061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316175" y="0"/>
            <a:ext cx="5875825" cy="6858000"/>
          </a:xfrm>
          <a:prstGeom prst="rect">
            <a:avLst/>
          </a:prstGeom>
        </p:spPr>
      </p:pic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680545" y="2722100"/>
            <a:ext cx="5273565" cy="1413799"/>
          </a:xfrm>
        </p:spPr>
        <p:txBody>
          <a:bodyPr vert="horz" lIns="91440" tIns="45720" rIns="91440" bIns="45720" rtlCol="0" anchor="ctr">
            <a:normAutofit fontScale="90000"/>
          </a:bodyPr>
          <a:lstStyle/>
          <a:p>
            <a:r>
              <a:rPr lang="en-GB" sz="3800" b="1" kern="0" dirty="0" smtClean="0">
                <a:solidFill>
                  <a:srgbClr val="FF9933"/>
                </a:solidFill>
              </a:rPr>
              <a:t>The outcomes that transformational connectivity will achieve</a:t>
            </a:r>
            <a:endParaRPr lang="en-GB" sz="3300" b="1" kern="0" dirty="0" smtClean="0">
              <a:solidFill>
                <a:srgbClr val="FF993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1084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kern="0" dirty="0">
                <a:solidFill>
                  <a:srgbClr val="FF9933"/>
                </a:solidFill>
              </a:rPr>
              <a:t>Our Ambition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0075" y="281573"/>
            <a:ext cx="5771525" cy="60810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3869924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kern="0" dirty="0">
                <a:solidFill>
                  <a:srgbClr val="FF9933"/>
                </a:solidFill>
              </a:rPr>
              <a:t>Our Ambition</a:t>
            </a:r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5669" y="1257217"/>
            <a:ext cx="4819650" cy="4833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71719" y="1257217"/>
            <a:ext cx="4776787" cy="4757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4633268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kern="0" dirty="0">
                <a:solidFill>
                  <a:srgbClr val="FF9933"/>
                </a:solidFill>
              </a:rPr>
              <a:t>Clear Priorities for Action – Short Term</a:t>
            </a: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4884" y="1321663"/>
            <a:ext cx="5577807" cy="54140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7690" y="1499854"/>
            <a:ext cx="1785937" cy="2371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3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09682" y="3871579"/>
            <a:ext cx="1765300" cy="222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4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92290" y="1545724"/>
            <a:ext cx="1751013" cy="163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8303627" y="3182437"/>
            <a:ext cx="3453396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Our focus initially will be to:</a:t>
            </a:r>
          </a:p>
          <a:p>
            <a:endParaRPr lang="en-GB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Ensure commitments are delivered</a:t>
            </a:r>
          </a:p>
          <a:p>
            <a:endParaRPr lang="en-GB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Take forward early development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Demonstrate the case for schemes inclusion in investment programmes</a:t>
            </a:r>
          </a:p>
        </p:txBody>
      </p:sp>
    </p:spTree>
    <p:extLst>
      <p:ext uri="{BB962C8B-B14F-4D97-AF65-F5344CB8AC3E}">
        <p14:creationId xmlns:p14="http://schemas.microsoft.com/office/powerpoint/2010/main" val="407150676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kern="0" dirty="0">
                <a:solidFill>
                  <a:srgbClr val="FF9933"/>
                </a:solidFill>
              </a:rPr>
              <a:t>Clear Priorities for Action – Longer Term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8303627" y="3182437"/>
            <a:ext cx="3453396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Our focus will be:</a:t>
            </a:r>
          </a:p>
          <a:p>
            <a:endParaRPr lang="en-GB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Delivery of short term priorities</a:t>
            </a:r>
          </a:p>
          <a:p>
            <a:endParaRPr lang="en-GB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Rolling programme of development and business cases</a:t>
            </a: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7710" y="1302696"/>
            <a:ext cx="5297321" cy="53920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1319" y="1302696"/>
            <a:ext cx="1885950" cy="2171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95606" y="3711826"/>
            <a:ext cx="1871663" cy="1614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7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37214" y="1412374"/>
            <a:ext cx="1714500" cy="1700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7457748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kern="0" dirty="0">
                <a:solidFill>
                  <a:srgbClr val="FF9933"/>
                </a:solidFill>
              </a:rPr>
              <a:t>Taking Advantage of HS2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095205" y="3353553"/>
            <a:ext cx="5334957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HS2 brings £2.6 to £5.3bn additional </a:t>
            </a:r>
            <a:r>
              <a:rPr lang="en-GB" dirty="0" err="1"/>
              <a:t>GVA</a:t>
            </a:r>
            <a:r>
              <a:rPr lang="en-GB" dirty="0"/>
              <a:t> to the Midlands in its own right.</a:t>
            </a:r>
          </a:p>
          <a:p>
            <a:endParaRPr lang="en-GB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/>
          </a:p>
          <a:p>
            <a:r>
              <a:rPr lang="en-GB" dirty="0"/>
              <a:t>We believe there are ways we can take further advantage of this nationally important infrastructure.</a:t>
            </a: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821" y="1302696"/>
            <a:ext cx="5189537" cy="5288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5206" y="1966662"/>
            <a:ext cx="5334957" cy="9155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8864612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kern="0" dirty="0">
                <a:solidFill>
                  <a:srgbClr val="FF9933"/>
                </a:solidFill>
              </a:rPr>
              <a:t>Smart and Digital Infrastructure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8138694" y="1326901"/>
            <a:ext cx="3508669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Our Role:</a:t>
            </a:r>
          </a:p>
          <a:p>
            <a:endParaRPr lang="en-GB" dirty="0"/>
          </a:p>
          <a:p>
            <a:r>
              <a:rPr lang="en-GB" dirty="0"/>
              <a:t>Fill the gap to develop and promote a regional, multi-modal smart ticketing strategy.</a:t>
            </a:r>
          </a:p>
          <a:p>
            <a:endParaRPr lang="en-GB" dirty="0"/>
          </a:p>
          <a:p>
            <a:r>
              <a:rPr lang="en-GB" dirty="0"/>
              <a:t>Coordination, facilitation and promotion across the region.</a:t>
            </a:r>
          </a:p>
          <a:p>
            <a:endParaRPr lang="en-GB" dirty="0"/>
          </a:p>
          <a:p>
            <a:r>
              <a:rPr lang="en-GB" dirty="0"/>
              <a:t>Understanding the links across programmes – e.g. the link between smart ticketing and information provision (Mobility as a Service)</a:t>
            </a:r>
          </a:p>
          <a:p>
            <a:endParaRPr lang="en-GB" dirty="0"/>
          </a:p>
          <a:p>
            <a:endParaRPr lang="en-GB" dirty="0"/>
          </a:p>
        </p:txBody>
      </p:sp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466855" y="226919"/>
            <a:ext cx="5357962" cy="7483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8138178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kern="0" dirty="0">
                <a:solidFill>
                  <a:srgbClr val="FF9933"/>
                </a:solidFill>
              </a:rPr>
              <a:t>Our Programme</a:t>
            </a:r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3417"/>
          <a:stretch/>
        </p:blipFill>
        <p:spPr bwMode="auto">
          <a:xfrm>
            <a:off x="430460" y="2032331"/>
            <a:ext cx="5532933" cy="36415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5839" b="2751"/>
          <a:stretch/>
        </p:blipFill>
        <p:spPr bwMode="auto">
          <a:xfrm>
            <a:off x="6086641" y="2284328"/>
            <a:ext cx="5372769" cy="39025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6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7096"/>
          <a:stretch/>
        </p:blipFill>
        <p:spPr bwMode="auto">
          <a:xfrm>
            <a:off x="6086640" y="2032331"/>
            <a:ext cx="5372769" cy="2204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7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952" t="97312" b="-1"/>
          <a:stretch/>
        </p:blipFill>
        <p:spPr bwMode="auto">
          <a:xfrm>
            <a:off x="652379" y="5882105"/>
            <a:ext cx="481923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5464802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560293" y="1819017"/>
            <a:ext cx="4554148" cy="536146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>
              <a:lnSpc>
                <a:spcPct val="107000"/>
              </a:lnSpc>
              <a:spcAft>
                <a:spcPts val="0"/>
              </a:spcAft>
            </a:pPr>
            <a:r>
              <a:rPr lang="en-GB" sz="20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Road (working with HE toward RIS 2)</a:t>
            </a:r>
          </a:p>
          <a:p>
            <a:pPr marL="742950" indent="-285750">
              <a:lnSpc>
                <a:spcPct val="107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GB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Midlands Motorway Hub </a:t>
            </a:r>
          </a:p>
          <a:p>
            <a:pPr marL="742950" indent="-285750">
              <a:lnSpc>
                <a:spcPct val="107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GB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A46 Study</a:t>
            </a:r>
          </a:p>
          <a:p>
            <a:pPr marL="742950" indent="-285750">
              <a:lnSpc>
                <a:spcPct val="107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GB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A49 Contributions</a:t>
            </a:r>
          </a:p>
          <a:p>
            <a:pPr marL="742950" indent="-285750">
              <a:lnSpc>
                <a:spcPct val="107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GB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Major Route Network Study</a:t>
            </a:r>
          </a:p>
          <a:p>
            <a:pPr marL="457200">
              <a:lnSpc>
                <a:spcPct val="107000"/>
              </a:lnSpc>
              <a:spcAft>
                <a:spcPts val="0"/>
              </a:spcAft>
            </a:pPr>
            <a:endParaRPr lang="en-GB" sz="2000" b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>
              <a:lnSpc>
                <a:spcPct val="107000"/>
              </a:lnSpc>
              <a:spcAft>
                <a:spcPts val="0"/>
              </a:spcAft>
            </a:pPr>
            <a:r>
              <a:rPr lang="en-GB" sz="20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Rail</a:t>
            </a:r>
            <a:endParaRPr lang="en-GB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42950" indent="-285750">
              <a:lnSpc>
                <a:spcPct val="107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GB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Midlands Rail Hub </a:t>
            </a:r>
          </a:p>
          <a:p>
            <a:pPr marL="742950" indent="-285750">
              <a:lnSpc>
                <a:spcPct val="107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GB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Pan Midlands Rail Corridors</a:t>
            </a:r>
          </a:p>
          <a:p>
            <a:pPr marL="742950" indent="-285750">
              <a:lnSpc>
                <a:spcPct val="107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GB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HS2 Alignment Work</a:t>
            </a:r>
          </a:p>
          <a:p>
            <a:pPr marL="457200">
              <a:lnSpc>
                <a:spcPct val="107000"/>
              </a:lnSpc>
              <a:spcAft>
                <a:spcPts val="0"/>
              </a:spcAft>
            </a:pPr>
            <a:endParaRPr lang="en-GB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>
              <a:lnSpc>
                <a:spcPct val="107000"/>
              </a:lnSpc>
              <a:spcAft>
                <a:spcPts val="0"/>
              </a:spcAft>
            </a:pPr>
            <a:r>
              <a:rPr lang="en-GB" sz="20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Road and Rail</a:t>
            </a:r>
          </a:p>
          <a:p>
            <a:pPr marL="742950" indent="-285750">
              <a:lnSpc>
                <a:spcPct val="107000"/>
              </a:lnSpc>
              <a:buFont typeface="Arial" panose="020B0604020202020204" pitchFamily="34" charset="0"/>
              <a:buChar char="•"/>
            </a:pPr>
            <a:r>
              <a:rPr lang="en-GB" sz="2000" dirty="0">
                <a:latin typeface="Calibri" panose="020F0502020204030204" pitchFamily="34" charset="0"/>
                <a:cs typeface="Times New Roman" panose="02020603050405020304" pitchFamily="18" charset="0"/>
              </a:rPr>
              <a:t>East Midlands Gateways Connectivity Study</a:t>
            </a:r>
          </a:p>
          <a:p>
            <a:pPr marL="457200">
              <a:lnSpc>
                <a:spcPct val="107000"/>
              </a:lnSpc>
              <a:spcAft>
                <a:spcPts val="0"/>
              </a:spcAft>
            </a:pPr>
            <a:endParaRPr lang="en-GB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42950" indent="-285750">
              <a:lnSpc>
                <a:spcPct val="107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en-GB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834023" y="493454"/>
            <a:ext cx="9313718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3600" b="1" kern="0" dirty="0">
                <a:solidFill>
                  <a:srgbClr val="FF9933"/>
                </a:solidFill>
              </a:rPr>
              <a:t>MC Policy &amp; Programme Development – 2017/2018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="" xmlns:a16="http://schemas.microsoft.com/office/drawing/2014/main" id="{BD24C641-00CC-4D5B-8BF3-CB9D39C52E2D}"/>
              </a:ext>
            </a:extLst>
          </p:cNvPr>
          <p:cNvSpPr/>
          <p:nvPr/>
        </p:nvSpPr>
        <p:spPr>
          <a:xfrm>
            <a:off x="5354017" y="1819017"/>
            <a:ext cx="4554148" cy="305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>
              <a:lnSpc>
                <a:spcPct val="107000"/>
              </a:lnSpc>
              <a:spcAft>
                <a:spcPts val="0"/>
              </a:spcAft>
            </a:pPr>
            <a:r>
              <a:rPr lang="en-GB" sz="20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Smart Technology</a:t>
            </a:r>
          </a:p>
          <a:p>
            <a:pPr marL="742950" indent="-285750">
              <a:lnSpc>
                <a:spcPct val="107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GB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Smart Ticketing</a:t>
            </a:r>
          </a:p>
          <a:p>
            <a:pPr marL="742950" indent="-285750">
              <a:lnSpc>
                <a:spcPct val="107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GB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Autonomous Vehicles</a:t>
            </a:r>
          </a:p>
          <a:p>
            <a:pPr marL="457200">
              <a:lnSpc>
                <a:spcPct val="107000"/>
              </a:lnSpc>
              <a:spcAft>
                <a:spcPts val="0"/>
              </a:spcAft>
            </a:pPr>
            <a:endParaRPr lang="en-GB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>
              <a:lnSpc>
                <a:spcPct val="107000"/>
              </a:lnSpc>
            </a:pPr>
            <a:r>
              <a:rPr lang="en-GB" sz="20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Policy Work</a:t>
            </a:r>
          </a:p>
          <a:p>
            <a:pPr marL="742950" indent="-285750">
              <a:lnSpc>
                <a:spcPct val="107000"/>
              </a:lnSpc>
              <a:buFont typeface="Arial" panose="020B0604020202020204" pitchFamily="34" charset="0"/>
              <a:buChar char="•"/>
            </a:pPr>
            <a:r>
              <a:rPr lang="en-GB" sz="2000" dirty="0">
                <a:latin typeface="Calibri" panose="020F0502020204030204" pitchFamily="34" charset="0"/>
                <a:cs typeface="Times New Roman" panose="02020603050405020304" pitchFamily="18" charset="0"/>
              </a:rPr>
              <a:t>Franchise Consultation</a:t>
            </a:r>
          </a:p>
          <a:p>
            <a:pPr marL="742950" indent="-285750">
              <a:lnSpc>
                <a:spcPct val="107000"/>
              </a:lnSpc>
              <a:buFont typeface="Arial" panose="020B0604020202020204" pitchFamily="34" charset="0"/>
              <a:buChar char="•"/>
            </a:pPr>
            <a:r>
              <a:rPr lang="en-GB" sz="2000" dirty="0">
                <a:latin typeface="Calibri" panose="020F0502020204030204" pitchFamily="34" charset="0"/>
                <a:cs typeface="Times New Roman" panose="02020603050405020304" pitchFamily="18" charset="0"/>
              </a:rPr>
              <a:t>HS2 Phase 2b Consultation</a:t>
            </a:r>
          </a:p>
          <a:p>
            <a:pPr marL="742950" indent="-285750">
              <a:lnSpc>
                <a:spcPct val="107000"/>
              </a:lnSpc>
              <a:buFont typeface="Arial" panose="020B0604020202020204" pitchFamily="34" charset="0"/>
              <a:buChar char="•"/>
            </a:pPr>
            <a:r>
              <a:rPr lang="en-GB" sz="2000" dirty="0">
                <a:latin typeface="Calibri" panose="020F0502020204030204" pitchFamily="34" charset="0"/>
                <a:cs typeface="Times New Roman" panose="02020603050405020304" pitchFamily="18" charset="0"/>
              </a:rPr>
              <a:t>Aviation and Freight</a:t>
            </a:r>
          </a:p>
          <a:p>
            <a:pPr marL="457200">
              <a:lnSpc>
                <a:spcPct val="107000"/>
              </a:lnSpc>
              <a:spcAft>
                <a:spcPts val="0"/>
              </a:spcAft>
            </a:pPr>
            <a:endParaRPr lang="en-GB" sz="2000" b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812376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76848"/>
            <a:ext cx="9313718" cy="1325563"/>
          </a:xfrm>
        </p:spPr>
        <p:txBody>
          <a:bodyPr/>
          <a:lstStyle/>
          <a:p>
            <a:r>
              <a:rPr lang="en-GB" b="1" kern="0" dirty="0" smtClean="0">
                <a:solidFill>
                  <a:srgbClr val="FF9933"/>
                </a:solidFill>
              </a:rPr>
              <a:t>Where we came from</a:t>
            </a:r>
            <a:endParaRPr lang="en-GB" dirty="0"/>
          </a:p>
        </p:txBody>
      </p:sp>
      <p:pic>
        <p:nvPicPr>
          <p:cNvPr id="4" name="Picture 3"/>
          <p:cNvPicPr>
            <a:picLocks noGrp="1" noChangeAspect="1" noChangeArrowheads="1"/>
          </p:cNvPicPr>
          <p:nvPr/>
        </p:nvPicPr>
        <p:blipFill rotWithShape="1">
          <a:blip r:embed="rId2" cstate="print"/>
          <a:srcRect t="5902" r="12725" b="10314"/>
          <a:stretch/>
        </p:blipFill>
        <p:spPr bwMode="auto">
          <a:xfrm>
            <a:off x="6179343" y="1300163"/>
            <a:ext cx="4164807" cy="49077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30139" y="1440253"/>
            <a:ext cx="3141885" cy="48341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8605395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907884" y="1414730"/>
            <a:ext cx="4953393" cy="53553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Highways England and Midlands Connect working jointly to deliver a study which will:</a:t>
            </a:r>
          </a:p>
          <a:p>
            <a:endParaRPr lang="en-GB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Assess and form a </a:t>
            </a:r>
            <a:r>
              <a:rPr lang="en-GB" b="1" dirty="0"/>
              <a:t>preliminary strategic case </a:t>
            </a:r>
            <a:r>
              <a:rPr lang="en-GB" dirty="0"/>
              <a:t>for improving the transport network in the region based on the strategic and economic benefits;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Identify </a:t>
            </a:r>
            <a:r>
              <a:rPr lang="en-GB" b="1" dirty="0"/>
              <a:t>a long-list of options </a:t>
            </a:r>
            <a:r>
              <a:rPr lang="en-GB" dirty="0"/>
              <a:t>which could meet the transport objectives, and undertake a high level assessment of the potential </a:t>
            </a:r>
            <a:r>
              <a:rPr lang="en-GB" b="1" dirty="0"/>
              <a:t>value for money, benefits </a:t>
            </a:r>
            <a:r>
              <a:rPr lang="en-GB" dirty="0"/>
              <a:t>and impacts of the different options;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b="1" dirty="0"/>
              <a:t>Short-list</a:t>
            </a:r>
            <a:r>
              <a:rPr lang="en-GB" dirty="0"/>
              <a:t> the options to be carried forward at this stage; and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Prepare a </a:t>
            </a:r>
            <a:r>
              <a:rPr lang="en-GB" b="1" dirty="0"/>
              <a:t>Strategic Outline Business Case</a:t>
            </a:r>
            <a:r>
              <a:rPr lang="en-GB" dirty="0">
                <a:solidFill>
                  <a:schemeClr val="accent2"/>
                </a:solidFill>
              </a:rPr>
              <a:t> </a:t>
            </a:r>
            <a:r>
              <a:rPr lang="en-GB" dirty="0"/>
              <a:t>for the short-listed options for consideration in the development of future </a:t>
            </a:r>
            <a:r>
              <a:rPr lang="en-GB" dirty="0" err="1"/>
              <a:t>RIS</a:t>
            </a:r>
            <a:r>
              <a:rPr lang="en-GB" dirty="0"/>
              <a:t>.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49156" y="822383"/>
            <a:ext cx="3490715" cy="292120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69314" y="3888747"/>
            <a:ext cx="2986109" cy="2371742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834022" y="507252"/>
            <a:ext cx="5839493" cy="7017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</a:pPr>
            <a:r>
              <a:rPr lang="en-GB" sz="4400" b="1" kern="0" dirty="0" smtClean="0">
                <a:solidFill>
                  <a:srgbClr val="FF9933"/>
                </a:solidFill>
                <a:latin typeface="+mj-lt"/>
                <a:ea typeface="+mj-ea"/>
                <a:cs typeface="+mj-cs"/>
              </a:rPr>
              <a:t>Midlands Motorway Hub</a:t>
            </a:r>
            <a:endParaRPr lang="en-GB" sz="4400" b="1" kern="0" dirty="0">
              <a:solidFill>
                <a:srgbClr val="FF9933"/>
              </a:solidFill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25327721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769894" y="5502532"/>
            <a:ext cx="8422106" cy="1355467"/>
          </a:xfrm>
          <a:prstGeom prst="rect">
            <a:avLst/>
          </a:prstGeom>
        </p:spPr>
      </p:pic>
      <p:pic>
        <p:nvPicPr>
          <p:cNvPr id="2" name="Picture 1"/>
          <p:cNvPicPr/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82069" y="1208983"/>
            <a:ext cx="4597557" cy="4591554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401" r="533" b="17739"/>
          <a:stretch/>
        </p:blipFill>
        <p:spPr>
          <a:xfrm>
            <a:off x="5580598" y="1236499"/>
            <a:ext cx="4800698" cy="4564038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834022" y="507252"/>
            <a:ext cx="5839493" cy="7017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</a:pPr>
            <a:r>
              <a:rPr lang="en-GB" sz="4400" b="1" kern="0" dirty="0" smtClean="0">
                <a:solidFill>
                  <a:srgbClr val="FF9933"/>
                </a:solidFill>
                <a:latin typeface="+mj-lt"/>
                <a:ea typeface="+mj-ea"/>
                <a:cs typeface="+mj-cs"/>
              </a:rPr>
              <a:t>Midlands Motorway Hub</a:t>
            </a:r>
            <a:endParaRPr lang="en-GB" sz="4400" b="1" kern="0" dirty="0">
              <a:solidFill>
                <a:srgbClr val="FF9933"/>
              </a:solidFill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16977073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190726" y="546201"/>
            <a:ext cx="9313718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GB" dirty="0"/>
          </a:p>
        </p:txBody>
      </p:sp>
      <p:sp>
        <p:nvSpPr>
          <p:cNvPr id="8" name="Rectangle 7"/>
          <p:cNvSpPr/>
          <p:nvPr/>
        </p:nvSpPr>
        <p:spPr>
          <a:xfrm>
            <a:off x="834022" y="507252"/>
            <a:ext cx="5839493" cy="7017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</a:pPr>
            <a:r>
              <a:rPr lang="en-GB" sz="4400" b="1" kern="0" dirty="0" smtClean="0">
                <a:solidFill>
                  <a:srgbClr val="FF9933"/>
                </a:solidFill>
                <a:latin typeface="+mj-lt"/>
                <a:ea typeface="+mj-ea"/>
                <a:cs typeface="+mj-cs"/>
              </a:rPr>
              <a:t>A46 </a:t>
            </a:r>
            <a:r>
              <a:rPr lang="en-GB" sz="4400" b="1" kern="0" dirty="0" smtClean="0">
                <a:solidFill>
                  <a:srgbClr val="FF9933"/>
                </a:solidFill>
                <a:latin typeface="+mj-lt"/>
                <a:ea typeface="+mj-ea"/>
                <a:cs typeface="+mj-cs"/>
              </a:rPr>
              <a:t>Corridor Study</a:t>
            </a:r>
            <a:endParaRPr lang="en-GB" sz="4400" b="1" kern="0" dirty="0">
              <a:solidFill>
                <a:srgbClr val="FF9933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11" name="Subtitle 2"/>
          <p:cNvSpPr txBox="1">
            <a:spLocks/>
          </p:cNvSpPr>
          <p:nvPr/>
        </p:nvSpPr>
        <p:spPr>
          <a:xfrm>
            <a:off x="135127" y="1741553"/>
            <a:ext cx="5585617" cy="4373505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457200">
              <a:lnSpc>
                <a:spcPct val="107000"/>
              </a:lnSpc>
              <a:spcAft>
                <a:spcPts val="0"/>
              </a:spcAft>
              <a:defRPr sz="2000" b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defRPr>
            </a:lvl1pPr>
          </a:lstStyle>
          <a:p>
            <a:endParaRPr lang="en-GB" b="0" dirty="0" smtClean="0"/>
          </a:p>
          <a:p>
            <a:pPr marL="800100" indent="-342900">
              <a:buFont typeface="Arial" panose="020B0604020202020204" pitchFamily="34" charset="0"/>
              <a:buChar char="•"/>
            </a:pPr>
            <a:r>
              <a:rPr lang="en-GB" b="0" dirty="0" smtClean="0"/>
              <a:t>Strategic Study to examine the route from the M5 to the Lincolnshire </a:t>
            </a:r>
            <a:r>
              <a:rPr lang="en-GB" b="0" dirty="0" smtClean="0"/>
              <a:t>Coast.</a:t>
            </a:r>
            <a:endParaRPr lang="en-GB" b="0" dirty="0" smtClean="0"/>
          </a:p>
          <a:p>
            <a:pPr marL="800100" indent="-342900">
              <a:buFont typeface="Arial" panose="020B0604020202020204" pitchFamily="34" charset="0"/>
              <a:buChar char="•"/>
            </a:pPr>
            <a:endParaRPr lang="en-GB" b="0" dirty="0" smtClean="0"/>
          </a:p>
          <a:p>
            <a:pPr marL="800100" indent="-342900">
              <a:buFont typeface="Arial" panose="020B0604020202020204" pitchFamily="34" charset="0"/>
              <a:buChar char="•"/>
            </a:pPr>
            <a:r>
              <a:rPr lang="en-GB" b="0" dirty="0" smtClean="0"/>
              <a:t>Authorities contributing and working </a:t>
            </a:r>
            <a:r>
              <a:rPr lang="en-GB" b="0" dirty="0" smtClean="0"/>
              <a:t>together.</a:t>
            </a:r>
            <a:endParaRPr lang="en-GB" b="0" dirty="0" smtClean="0"/>
          </a:p>
          <a:p>
            <a:pPr marL="800100" indent="-342900">
              <a:buFont typeface="Arial" panose="020B0604020202020204" pitchFamily="34" charset="0"/>
              <a:buChar char="•"/>
            </a:pPr>
            <a:endParaRPr lang="en-GB" b="0" dirty="0" smtClean="0"/>
          </a:p>
          <a:p>
            <a:pPr marL="800100" indent="-342900">
              <a:buFont typeface="Arial" panose="020B0604020202020204" pitchFamily="34" charset="0"/>
              <a:buChar char="•"/>
            </a:pPr>
            <a:r>
              <a:rPr lang="en-GB" b="0" dirty="0" smtClean="0"/>
              <a:t>Seeking to understand how the corridor can </a:t>
            </a:r>
            <a:r>
              <a:rPr lang="en-GB" b="0" dirty="0" smtClean="0"/>
              <a:t>perform local and regional </a:t>
            </a:r>
            <a:r>
              <a:rPr lang="en-GB" b="0" dirty="0" smtClean="0"/>
              <a:t>functions.</a:t>
            </a:r>
            <a:endParaRPr lang="en-GB" b="0" dirty="0" smtClean="0"/>
          </a:p>
          <a:p>
            <a:pPr marL="800100" indent="-342900">
              <a:buFont typeface="Arial" panose="020B0604020202020204" pitchFamily="34" charset="0"/>
              <a:buChar char="•"/>
            </a:pPr>
            <a:endParaRPr lang="en-GB" b="0" dirty="0"/>
          </a:p>
          <a:p>
            <a:pPr marL="800100" indent="-342900">
              <a:buFont typeface="Arial" panose="020B0604020202020204" pitchFamily="34" charset="0"/>
              <a:buChar char="•"/>
            </a:pPr>
            <a:endParaRPr lang="en-GB" b="0" dirty="0"/>
          </a:p>
          <a:p>
            <a:pPr marL="800100" indent="-342900">
              <a:buFont typeface="Arial" panose="020B0604020202020204" pitchFamily="34" charset="0"/>
              <a:buChar char="•"/>
            </a:pPr>
            <a:endParaRPr lang="en-GB" b="0" dirty="0"/>
          </a:p>
          <a:p>
            <a:pPr marL="800100" indent="-342900">
              <a:buFont typeface="Arial" panose="020B0604020202020204" pitchFamily="34" charset="0"/>
              <a:buChar char="•"/>
            </a:pPr>
            <a:endParaRPr lang="en-GB" b="0" dirty="0"/>
          </a:p>
        </p:txBody>
      </p:sp>
      <p:pic>
        <p:nvPicPr>
          <p:cNvPr id="6" name="Picture 5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0744" y="54758"/>
            <a:ext cx="4738855" cy="64563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36758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834023" y="493454"/>
            <a:ext cx="9313718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GB" dirty="0"/>
          </a:p>
        </p:txBody>
      </p:sp>
      <p:sp>
        <p:nvSpPr>
          <p:cNvPr id="8" name="Rectangle 7"/>
          <p:cNvSpPr/>
          <p:nvPr/>
        </p:nvSpPr>
        <p:spPr>
          <a:xfrm>
            <a:off x="834022" y="507252"/>
            <a:ext cx="7465152" cy="7017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</a:pPr>
            <a:r>
              <a:rPr lang="en-GB" sz="4400" b="1" kern="0" dirty="0" smtClean="0">
                <a:solidFill>
                  <a:srgbClr val="FF9933"/>
                </a:solidFill>
                <a:latin typeface="+mj-lt"/>
                <a:ea typeface="+mj-ea"/>
                <a:cs typeface="+mj-cs"/>
              </a:rPr>
              <a:t>Major </a:t>
            </a:r>
            <a:r>
              <a:rPr lang="en-GB" sz="4400" b="1" kern="0" dirty="0" smtClean="0">
                <a:solidFill>
                  <a:srgbClr val="FF9933"/>
                </a:solidFill>
                <a:latin typeface="+mj-lt"/>
                <a:ea typeface="+mj-ea"/>
                <a:cs typeface="+mj-cs"/>
              </a:rPr>
              <a:t>Road Network </a:t>
            </a:r>
            <a:r>
              <a:rPr lang="en-GB" sz="4400" b="1" kern="0" dirty="0" smtClean="0">
                <a:solidFill>
                  <a:srgbClr val="FF9933"/>
                </a:solidFill>
                <a:latin typeface="+mj-lt"/>
                <a:ea typeface="+mj-ea"/>
                <a:cs typeface="+mj-cs"/>
              </a:rPr>
              <a:t>Study</a:t>
            </a:r>
            <a:endParaRPr lang="en-GB" sz="4400" b="1" kern="0" dirty="0">
              <a:solidFill>
                <a:srgbClr val="FF9933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11" name="Subtitle 2"/>
          <p:cNvSpPr txBox="1">
            <a:spLocks/>
          </p:cNvSpPr>
          <p:nvPr/>
        </p:nvSpPr>
        <p:spPr>
          <a:xfrm>
            <a:off x="1311441" y="1833452"/>
            <a:ext cx="8991600" cy="4373505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457200">
              <a:lnSpc>
                <a:spcPct val="107000"/>
              </a:lnSpc>
              <a:spcAft>
                <a:spcPts val="0"/>
              </a:spcAft>
              <a:defRPr sz="2000" b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defRPr>
            </a:lvl1pPr>
          </a:lstStyle>
          <a:p>
            <a:r>
              <a:rPr lang="en-GB" b="0" dirty="0" smtClean="0"/>
              <a:t>Starting with the work undertaken by the Rees </a:t>
            </a:r>
            <a:r>
              <a:rPr lang="en-GB" b="0" dirty="0" err="1" smtClean="0"/>
              <a:t>Jeffreys</a:t>
            </a:r>
            <a:r>
              <a:rPr lang="en-GB" b="0" dirty="0" smtClean="0"/>
              <a:t> foundation, MC intend to </a:t>
            </a:r>
            <a:r>
              <a:rPr lang="en-GB" b="0" dirty="0" smtClean="0"/>
              <a:t>define:</a:t>
            </a:r>
            <a:endParaRPr lang="en-GB" b="0" dirty="0" smtClean="0"/>
          </a:p>
          <a:p>
            <a:endParaRPr lang="en-GB" b="0" dirty="0"/>
          </a:p>
          <a:p>
            <a:pPr marL="800100" indent="-342900">
              <a:buFont typeface="Arial" panose="020B0604020202020204" pitchFamily="34" charset="0"/>
              <a:buChar char="•"/>
            </a:pPr>
            <a:r>
              <a:rPr lang="en-GB" b="0" dirty="0" smtClean="0"/>
              <a:t>What a Midlands MRN might look like</a:t>
            </a:r>
          </a:p>
          <a:p>
            <a:pPr marL="800100" indent="-342900">
              <a:buFont typeface="Arial" panose="020B0604020202020204" pitchFamily="34" charset="0"/>
              <a:buChar char="•"/>
            </a:pPr>
            <a:r>
              <a:rPr lang="en-GB" b="0" dirty="0" smtClean="0"/>
              <a:t>What criteria will define an MRN</a:t>
            </a:r>
          </a:p>
          <a:p>
            <a:pPr marL="800100" indent="-342900">
              <a:buFont typeface="Arial" panose="020B0604020202020204" pitchFamily="34" charset="0"/>
              <a:buChar char="•"/>
            </a:pPr>
            <a:r>
              <a:rPr lang="en-GB" b="0" dirty="0" smtClean="0"/>
              <a:t>The role of an STB</a:t>
            </a:r>
            <a:endParaRPr lang="en-GB" b="0" dirty="0"/>
          </a:p>
          <a:p>
            <a:endParaRPr lang="en-GB" b="0" dirty="0" smtClean="0"/>
          </a:p>
          <a:p>
            <a:r>
              <a:rPr lang="en-GB" b="0" dirty="0" smtClean="0"/>
              <a:t>Study commissioned to WSP/Mott MacDonald in August 2017</a:t>
            </a:r>
          </a:p>
          <a:p>
            <a:endParaRPr lang="en-GB" b="0" dirty="0"/>
          </a:p>
          <a:p>
            <a:pPr marL="800100" indent="-342900">
              <a:buFont typeface="Arial" panose="020B0604020202020204" pitchFamily="34" charset="0"/>
              <a:buChar char="•"/>
            </a:pPr>
            <a:r>
              <a:rPr lang="en-GB" b="0" dirty="0" smtClean="0"/>
              <a:t>Consultation </a:t>
            </a:r>
            <a:r>
              <a:rPr lang="en-GB" b="0" dirty="0"/>
              <a:t>phase now underway with all </a:t>
            </a:r>
            <a:r>
              <a:rPr lang="en-GB" b="0" dirty="0" smtClean="0"/>
              <a:t>partners</a:t>
            </a:r>
          </a:p>
          <a:p>
            <a:pPr marL="800100" indent="-342900">
              <a:buFont typeface="Arial" panose="020B0604020202020204" pitchFamily="34" charset="0"/>
              <a:buChar char="•"/>
            </a:pPr>
            <a:r>
              <a:rPr lang="en-GB" b="0" dirty="0" smtClean="0"/>
              <a:t>Study due to report in January/February 2017</a:t>
            </a:r>
          </a:p>
          <a:p>
            <a:pPr marL="800100" indent="-342900">
              <a:buFont typeface="Arial" panose="020B0604020202020204" pitchFamily="34" charset="0"/>
              <a:buChar char="•"/>
            </a:pPr>
            <a:r>
              <a:rPr lang="en-GB" b="0" dirty="0" smtClean="0"/>
              <a:t>This will become our EVIDENCE based approach to </a:t>
            </a:r>
            <a:r>
              <a:rPr lang="en-GB" b="0" dirty="0" err="1" smtClean="0"/>
              <a:t>DfT</a:t>
            </a:r>
            <a:r>
              <a:rPr lang="en-GB" b="0" dirty="0" smtClean="0"/>
              <a:t> consultation</a:t>
            </a:r>
            <a:endParaRPr lang="en-GB" b="0" dirty="0"/>
          </a:p>
          <a:p>
            <a:pPr marL="800100" indent="-342900">
              <a:buFont typeface="Arial" panose="020B0604020202020204" pitchFamily="34" charset="0"/>
              <a:buChar char="•"/>
            </a:pPr>
            <a:endParaRPr lang="en-GB" b="0" dirty="0"/>
          </a:p>
        </p:txBody>
      </p:sp>
    </p:spTree>
    <p:extLst>
      <p:ext uri="{BB962C8B-B14F-4D97-AF65-F5344CB8AC3E}">
        <p14:creationId xmlns:p14="http://schemas.microsoft.com/office/powerpoint/2010/main" val="1558480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507679" y="485271"/>
            <a:ext cx="5852022" cy="5050731"/>
          </a:xfrm>
        </p:spPr>
        <p:txBody>
          <a:bodyPr>
            <a:normAutofit/>
          </a:bodyPr>
          <a:lstStyle/>
          <a:p>
            <a:r>
              <a:rPr lang="en-GB" b="1" kern="0" dirty="0" smtClean="0">
                <a:solidFill>
                  <a:srgbClr val="FF9933"/>
                </a:solidFill>
              </a:rPr>
              <a:t>Our Partnership</a:t>
            </a:r>
            <a:endParaRPr lang="en-GB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09104" y="0"/>
            <a:ext cx="7382896" cy="68585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18592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230727" y="0"/>
            <a:ext cx="5961273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2076" y="903634"/>
            <a:ext cx="5257800" cy="5050731"/>
          </a:xfrm>
        </p:spPr>
        <p:txBody>
          <a:bodyPr>
            <a:normAutofit/>
          </a:bodyPr>
          <a:lstStyle/>
          <a:p>
            <a:r>
              <a:rPr lang="en-GB" b="1" kern="0" dirty="0" smtClean="0">
                <a:solidFill>
                  <a:srgbClr val="FF9933"/>
                </a:solidFill>
              </a:rPr>
              <a:t>The Journey…… so far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375036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2354" y="3262108"/>
            <a:ext cx="4118406" cy="1325563"/>
          </a:xfrm>
        </p:spPr>
        <p:txBody>
          <a:bodyPr vert="horz" lIns="91440" tIns="45720" rIns="91440" bIns="45720" rtlCol="0" anchor="ctr">
            <a:normAutofit fontScale="90000"/>
          </a:bodyPr>
          <a:lstStyle/>
          <a:p>
            <a:r>
              <a:rPr lang="en-GB" b="1" u="sng" kern="0" dirty="0" smtClean="0">
                <a:solidFill>
                  <a:srgbClr val="FF9933"/>
                </a:solidFill>
              </a:rPr>
              <a:t>Now</a:t>
            </a:r>
            <a:r>
              <a:rPr lang="en-GB" b="1" kern="0" dirty="0" smtClean="0">
                <a:solidFill>
                  <a:srgbClr val="FF9933"/>
                </a:solidFill>
              </a:rPr>
              <a:t> is the time to plan ahead</a:t>
            </a:r>
            <a:br>
              <a:rPr lang="en-GB" b="1" kern="0" dirty="0" smtClean="0">
                <a:solidFill>
                  <a:srgbClr val="FF9933"/>
                </a:solidFill>
              </a:rPr>
            </a:br>
            <a:r>
              <a:rPr lang="en-GB" b="1" kern="0" dirty="0" smtClean="0">
                <a:solidFill>
                  <a:srgbClr val="FF9933"/>
                </a:solidFill>
              </a:rPr>
              <a:t/>
            </a:r>
            <a:br>
              <a:rPr lang="en-GB" b="1" kern="0" dirty="0" smtClean="0">
                <a:solidFill>
                  <a:srgbClr val="FF9933"/>
                </a:solidFill>
              </a:rPr>
            </a:br>
            <a:endParaRPr lang="en-GB" b="1" kern="0" dirty="0">
              <a:solidFill>
                <a:srgbClr val="FF9933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40563" y="0"/>
            <a:ext cx="725143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56091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870285" y="264553"/>
            <a:ext cx="5852022" cy="5050731"/>
          </a:xfrm>
        </p:spPr>
        <p:txBody>
          <a:bodyPr>
            <a:normAutofit/>
          </a:bodyPr>
          <a:lstStyle/>
          <a:p>
            <a:r>
              <a:rPr lang="en-GB" b="1" kern="0" dirty="0" smtClean="0">
                <a:solidFill>
                  <a:srgbClr val="FF9933"/>
                </a:solidFill>
              </a:rPr>
              <a:t>Midlands Connect</a:t>
            </a:r>
            <a:r>
              <a:rPr lang="en-GB" b="1" kern="0" dirty="0" smtClean="0">
                <a:solidFill>
                  <a:srgbClr val="FF9933"/>
                </a:solidFill>
              </a:rPr>
              <a:t>:</a:t>
            </a:r>
            <a:br>
              <a:rPr lang="en-GB" b="1" kern="0" dirty="0" smtClean="0">
                <a:solidFill>
                  <a:srgbClr val="FF9933"/>
                </a:solidFill>
              </a:rPr>
            </a:br>
            <a:r>
              <a:rPr lang="en-GB" b="1" kern="0" dirty="0" smtClean="0">
                <a:solidFill>
                  <a:srgbClr val="FF9933"/>
                </a:solidFill>
              </a:rPr>
              <a:t/>
            </a:r>
            <a:br>
              <a:rPr lang="en-GB" b="1" kern="0" dirty="0" smtClean="0">
                <a:solidFill>
                  <a:srgbClr val="FF9933"/>
                </a:solidFill>
              </a:rPr>
            </a:br>
            <a:r>
              <a:rPr lang="en-GB" b="1" kern="0" dirty="0" smtClean="0">
                <a:solidFill>
                  <a:srgbClr val="FF9933"/>
                </a:solidFill>
              </a:rPr>
              <a:t>Our Transport Strategy</a:t>
            </a:r>
            <a:endParaRPr lang="en-GB" b="1" kern="0" dirty="0" smtClean="0">
              <a:solidFill>
                <a:srgbClr val="FF9933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78283" y="0"/>
            <a:ext cx="5413717" cy="68585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59450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kern="0" dirty="0">
                <a:solidFill>
                  <a:srgbClr val="FF9933"/>
                </a:solidFill>
              </a:rPr>
              <a:t>Evidence is our Strength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9053" y="1376074"/>
            <a:ext cx="4105792" cy="23032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3574" y="1709571"/>
            <a:ext cx="4376737" cy="4624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315453" y="3695365"/>
            <a:ext cx="290896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We understand our economy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6654800" y="1191408"/>
            <a:ext cx="32431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We understand our ‘problems’</a:t>
            </a:r>
          </a:p>
        </p:txBody>
      </p:sp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7920" y="4331201"/>
            <a:ext cx="3336925" cy="2151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137643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kern="0" dirty="0">
                <a:solidFill>
                  <a:srgbClr val="FF9933"/>
                </a:solidFill>
              </a:rPr>
              <a:t>Evidence is our Strength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8432800" y="3492165"/>
            <a:ext cx="290896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We understand our growth</a:t>
            </a:r>
          </a:p>
        </p:txBody>
      </p:sp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80632" y="1337514"/>
            <a:ext cx="5429751" cy="53804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5305230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kern="0" dirty="0">
                <a:solidFill>
                  <a:srgbClr val="FF9933"/>
                </a:solidFill>
              </a:rPr>
              <a:t>Evidence is our Strength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8432800" y="3492165"/>
            <a:ext cx="290896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We understand our needs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41393" y="1336842"/>
            <a:ext cx="4821591" cy="54231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8549231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ustom 1">
      <a:dk1>
        <a:sysClr val="windowText" lastClr="000000"/>
      </a:dk1>
      <a:lt1>
        <a:srgbClr val="FFFFFF"/>
      </a:lt1>
      <a:dk2>
        <a:srgbClr val="000000"/>
      </a:dk2>
      <a:lt2>
        <a:srgbClr val="FFFFFF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5891</TotalTime>
  <Words>515</Words>
  <Application>Microsoft Office PowerPoint</Application>
  <PresentationFormat>Widescreen</PresentationFormat>
  <Paragraphs>105</Paragraphs>
  <Slides>23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8" baseType="lpstr">
      <vt:lpstr>Arial</vt:lpstr>
      <vt:lpstr>Calibri</vt:lpstr>
      <vt:lpstr>Calibri Light</vt:lpstr>
      <vt:lpstr>Times New Roman</vt:lpstr>
      <vt:lpstr>Office Theme</vt:lpstr>
      <vt:lpstr>Midlands Connect: A Pan Midlands Strategic Transport Partnership</vt:lpstr>
      <vt:lpstr>Where we came from</vt:lpstr>
      <vt:lpstr>Our Partnership</vt:lpstr>
      <vt:lpstr>The Journey…… so far</vt:lpstr>
      <vt:lpstr>Now is the time to plan ahead  </vt:lpstr>
      <vt:lpstr>Midlands Connect:  Our Transport Strategy</vt:lpstr>
      <vt:lpstr>Evidence is our Strength</vt:lpstr>
      <vt:lpstr>Evidence is our Strength</vt:lpstr>
      <vt:lpstr>Evidence is our Strength</vt:lpstr>
      <vt:lpstr>Evidence is our Strength</vt:lpstr>
      <vt:lpstr>The outcomes that transformational connectivity will achieve</vt:lpstr>
      <vt:lpstr>Our Ambition</vt:lpstr>
      <vt:lpstr>Our Ambition</vt:lpstr>
      <vt:lpstr>Clear Priorities for Action – Short Term</vt:lpstr>
      <vt:lpstr>Clear Priorities for Action – Longer Term</vt:lpstr>
      <vt:lpstr>Taking Advantage of HS2</vt:lpstr>
      <vt:lpstr>Smart and Digital Infrastructure</vt:lpstr>
      <vt:lpstr>Our Programme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Centro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rachelbell</dc:creator>
  <cp:lastModifiedBy>Statham, Simon</cp:lastModifiedBy>
  <cp:revision>175</cp:revision>
  <dcterms:created xsi:type="dcterms:W3CDTF">2016-02-02T15:20:00Z</dcterms:created>
  <dcterms:modified xsi:type="dcterms:W3CDTF">2017-09-20T11:44:25Z</dcterms:modified>
</cp:coreProperties>
</file>