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0" r:id="rId3"/>
    <p:sldId id="258" r:id="rId4"/>
    <p:sldId id="269" r:id="rId5"/>
    <p:sldId id="265" r:id="rId6"/>
    <p:sldId id="264" r:id="rId7"/>
    <p:sldId id="271" r:id="rId8"/>
    <p:sldId id="273" r:id="rId9"/>
    <p:sldId id="272" r:id="rId10"/>
    <p:sldId id="270" r:id="rId11"/>
    <p:sldId id="268" r:id="rId12"/>
    <p:sldId id="267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1" autoAdjust="0"/>
    <p:restoredTop sz="94660"/>
  </p:normalViewPr>
  <p:slideViewPr>
    <p:cSldViewPr>
      <p:cViewPr varScale="1">
        <p:scale>
          <a:sx n="69" d="100"/>
          <a:sy n="69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A7D2B-1185-41B1-BBC4-AF6C2838599B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84585-97CA-4CC9-82D0-0DD3BA27F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19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42479-A882-458A-9004-414567B37894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7649D-2679-4DF7-81D0-2568191F47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822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77842-1D84-4B4B-A1FF-44C1D285FFB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396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77842-1D84-4B4B-A1FF-44C1D285FFB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396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77842-1D84-4B4B-A1FF-44C1D285FFB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109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77842-1D84-4B4B-A1FF-44C1D285FFB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519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77842-1D84-4B4B-A1FF-44C1D285FFB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981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77842-1D84-4B4B-A1FF-44C1D285FFB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396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77842-1D84-4B4B-A1FF-44C1D285FFB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396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CDE9-2D6B-4A8B-AAA0-277A94812539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643C-26F8-403A-A14D-164B29CC4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71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CDE9-2D6B-4A8B-AAA0-277A94812539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643C-26F8-403A-A14D-164B29CC4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5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CDE9-2D6B-4A8B-AAA0-277A94812539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643C-26F8-403A-A14D-164B29CC4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759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CDE9-2D6B-4A8B-AAA0-277A94812539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643C-26F8-403A-A14D-164B29CC4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81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CDE9-2D6B-4A8B-AAA0-277A94812539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643C-26F8-403A-A14D-164B29CC4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652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CDE9-2D6B-4A8B-AAA0-277A94812539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643C-26F8-403A-A14D-164B29CC4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47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CDE9-2D6B-4A8B-AAA0-277A94812539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643C-26F8-403A-A14D-164B29CC4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13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CDE9-2D6B-4A8B-AAA0-277A94812539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643C-26F8-403A-A14D-164B29CC4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66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CDE9-2D6B-4A8B-AAA0-277A94812539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643C-26F8-403A-A14D-164B29CC4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86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CDE9-2D6B-4A8B-AAA0-277A94812539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643C-26F8-403A-A14D-164B29CC4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216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CDE9-2D6B-4A8B-AAA0-277A94812539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643C-26F8-403A-A14D-164B29CC4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53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4CDE9-2D6B-4A8B-AAA0-277A94812539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6643C-26F8-403A-A14D-164B29CC4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85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4.jp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jp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englandseconomicheartland.com/" TargetMode="Externa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10" Type="http://schemas.openxmlformats.org/officeDocument/2006/relationships/image" Target="../media/image9.jpe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3668" y="3846790"/>
            <a:ext cx="5976664" cy="1800200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Martin Tugwell</a:t>
            </a:r>
          </a:p>
          <a:p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Programme Director</a:t>
            </a:r>
          </a:p>
          <a:p>
            <a:endParaRPr lang="en-GB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orbel" pitchFamily="34" charset="0"/>
            </a:endParaRPr>
          </a:p>
          <a:p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11 September 2018</a:t>
            </a:r>
            <a:endParaRPr lang="en-GB" sz="1050" dirty="0">
              <a:solidFill>
                <a:schemeClr val="tx1">
                  <a:lumMod val="75000"/>
                  <a:lumOff val="25000"/>
                </a:schemeClr>
              </a:solidFill>
              <a:latin typeface="Corbel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035696" y="5949280"/>
            <a:ext cx="507260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GB" sz="1400" b="1" spc="80" baseline="30000" dirty="0" smtClean="0">
              <a:solidFill>
                <a:schemeClr val="tx1">
                  <a:lumMod val="75000"/>
                  <a:lumOff val="25000"/>
                </a:schemeClr>
              </a:solidFill>
              <a:latin typeface="Corbel" pitchFamily="34" charset="0"/>
            </a:endParaRPr>
          </a:p>
          <a:p>
            <a:pPr algn="ctr"/>
            <a:r>
              <a:rPr lang="en-GB" sz="1400" b="1" spc="8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www.englandseconomicheartland.com</a:t>
            </a:r>
            <a:endParaRPr lang="en-GB" sz="1400" b="1" spc="80" baseline="30000" dirty="0">
              <a:solidFill>
                <a:schemeClr val="tx1">
                  <a:lumMod val="75000"/>
                  <a:lumOff val="25000"/>
                </a:schemeClr>
              </a:solidFill>
              <a:latin typeface="Corbe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843808" y="3429000"/>
            <a:ext cx="3456384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04" y="574508"/>
            <a:ext cx="7121791" cy="265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95536" y="332656"/>
            <a:ext cx="77724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67544" y="620688"/>
            <a:ext cx="7056784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67272" y="6597352"/>
            <a:ext cx="8208416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/>
          <p:cNvSpPr txBox="1">
            <a:spLocks/>
          </p:cNvSpPr>
          <p:nvPr/>
        </p:nvSpPr>
        <p:spPr>
          <a:xfrm>
            <a:off x="2035696" y="6597352"/>
            <a:ext cx="5072608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GB" sz="1200" b="1" baseline="30000" dirty="0" smtClean="0">
                <a:latin typeface="Corbel" pitchFamily="34" charset="0"/>
              </a:rPr>
              <a:t>www.englandseconomicheartland.com</a:t>
            </a:r>
            <a:endParaRPr lang="en-GB" sz="1200" b="1" baseline="30000" dirty="0">
              <a:latin typeface="Corbe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20" y="331230"/>
            <a:ext cx="1678768" cy="62674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" y="5172960"/>
            <a:ext cx="9120986" cy="14243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7544" y="741149"/>
            <a:ext cx="8496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Collaborative Working with our ‘Delivery Partners’</a:t>
            </a:r>
            <a:endParaRPr lang="en-GB" sz="2400" b="1" dirty="0"/>
          </a:p>
        </p:txBody>
      </p:sp>
      <p:pic>
        <p:nvPicPr>
          <p:cNvPr id="12" name="Content Placeholder 11" descr="wsp_logo.png"/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74" y="1772816"/>
            <a:ext cx="1966414" cy="881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volker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602" y="4609715"/>
            <a:ext cx="5838825" cy="563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skanska.jpe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736" y="1440004"/>
            <a:ext cx="3038475" cy="1285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ringway-jacobs-with-tagline-01.jpe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864" y="2654092"/>
            <a:ext cx="2150745" cy="956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Kier-logo-web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421" y="3533073"/>
            <a:ext cx="2305050" cy="8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Jacobs_Engineering.svg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65068"/>
            <a:ext cx="3209925" cy="47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18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95536" y="332656"/>
            <a:ext cx="77724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67544" y="620688"/>
            <a:ext cx="7056784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67272" y="6597352"/>
            <a:ext cx="8208416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/>
          <p:cNvSpPr txBox="1">
            <a:spLocks/>
          </p:cNvSpPr>
          <p:nvPr/>
        </p:nvSpPr>
        <p:spPr>
          <a:xfrm>
            <a:off x="2035696" y="6597352"/>
            <a:ext cx="5072608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GB" sz="1200" b="1" baseline="30000" dirty="0" smtClean="0">
                <a:latin typeface="Corbel" pitchFamily="34" charset="0"/>
              </a:rPr>
              <a:t>www.englandseconomicheartland.com</a:t>
            </a:r>
            <a:endParaRPr lang="en-GB" sz="1200" b="1" baseline="30000" dirty="0">
              <a:latin typeface="Corbe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185" y="1844824"/>
            <a:ext cx="3284238" cy="288032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20" y="331230"/>
            <a:ext cx="1678768" cy="62674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74262" y="1393829"/>
            <a:ext cx="4673802" cy="397938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7200" dirty="0" smtClean="0"/>
              <a:t>Our shared economic potential cannot be realised without a step change in investment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7200" dirty="0" smtClean="0"/>
              <a:t>Budget 2018: the next step</a:t>
            </a:r>
          </a:p>
          <a:p>
            <a:endParaRPr lang="en-GB" sz="2000" dirty="0" smtClean="0"/>
          </a:p>
          <a:p>
            <a:r>
              <a:rPr lang="en-GB" sz="6400" dirty="0" smtClean="0"/>
              <a:t>Government work with us to put in place a National Policy Statement for the region</a:t>
            </a:r>
          </a:p>
          <a:p>
            <a:endParaRPr lang="en-GB" sz="2000" dirty="0" smtClean="0"/>
          </a:p>
          <a:p>
            <a:r>
              <a:rPr lang="en-GB" sz="6400" dirty="0" smtClean="0"/>
              <a:t>Establish a ‘major scheme development fund’ that will develop proposals for the investment pipeline</a:t>
            </a:r>
          </a:p>
          <a:p>
            <a:pPr marL="0" indent="0">
              <a:buNone/>
            </a:pPr>
            <a:r>
              <a:rPr lang="en-GB" sz="2000" dirty="0" smtClean="0"/>
              <a:t> </a:t>
            </a:r>
          </a:p>
          <a:p>
            <a:r>
              <a:rPr lang="en-GB" sz="6400" dirty="0" smtClean="0"/>
              <a:t>An ‘indicative funding envelope’ for the region –an honest conversation about the investment choices we have to make</a:t>
            </a:r>
          </a:p>
          <a:p>
            <a:endParaRPr lang="en-GB" sz="2000" dirty="0" smtClean="0"/>
          </a:p>
          <a:p>
            <a:r>
              <a:rPr lang="en-GB" sz="6400" dirty="0" smtClean="0"/>
              <a:t>Establishing a Joint Delivery Unit – one that brings Heartland and Government together </a:t>
            </a:r>
          </a:p>
          <a:p>
            <a:endParaRPr lang="en-GB" sz="2000" dirty="0" smtClean="0"/>
          </a:p>
          <a:p>
            <a:r>
              <a:rPr lang="en-GB" sz="6400" dirty="0" smtClean="0"/>
              <a:t>Ensure that six key infrastructure projects continue to be given priority in the year ahead.</a:t>
            </a: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31" y="5172960"/>
            <a:ext cx="9120986" cy="14243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741149"/>
            <a:ext cx="8640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Heartland and Government – time for a Grand Bargain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46488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2843808" y="3429000"/>
            <a:ext cx="3456384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\\data15\users$\mtugwell\My Pictures\RGB-EEH-Map-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112" y="980728"/>
            <a:ext cx="7108304" cy="29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03648" y="4479503"/>
            <a:ext cx="2088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@</a:t>
            </a:r>
            <a:r>
              <a:rPr lang="en-GB" sz="2000" b="1" dirty="0" err="1" smtClean="0"/>
              <a:t>EconomicHeart</a:t>
            </a:r>
            <a:endParaRPr lang="en-GB" sz="2000" b="1" dirty="0"/>
          </a:p>
        </p:txBody>
      </p:sp>
      <p:pic>
        <p:nvPicPr>
          <p:cNvPr id="2051" name="Picture 3" descr="C:\Users\mtugwell\AppData\Local\Microsoft\Windows\Temporary Internet Files\Content.IE5\DHVETZVG\linkedin-logo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365104"/>
            <a:ext cx="690596" cy="69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tugwell\AppData\Local\Microsoft\Windows\Temporary Internet Files\Content.IE5\YPHGQ51X\Twitter1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51250"/>
            <a:ext cx="841889" cy="68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57140" y="5229200"/>
            <a:ext cx="8208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hlinkClick r:id="rId5"/>
              </a:rPr>
              <a:t>www.englandseconomicheartland.com</a:t>
            </a:r>
            <a:r>
              <a:rPr lang="en-GB" sz="2400" b="1" dirty="0" smtClean="0"/>
              <a:t>	</a:t>
            </a:r>
          </a:p>
          <a:p>
            <a:pPr algn="ctr"/>
            <a:r>
              <a:rPr lang="en-GB" sz="2400" b="1" dirty="0" smtClean="0"/>
              <a:t>Subscribe to our newsletter</a:t>
            </a:r>
            <a:endParaRPr lang="en-GB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4860032" y="4509120"/>
            <a:ext cx="4283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Search ‘England’s Economic Heartland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9243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95536" y="908720"/>
            <a:ext cx="77724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 smtClean="0">
                <a:latin typeface="Corbel" pitchFamily="34" charset="0"/>
                <a:ea typeface="+mj-ea"/>
                <a:cs typeface="+mj-cs"/>
              </a:rPr>
              <a:t>Delivering through </a:t>
            </a:r>
            <a:r>
              <a:rPr lang="en-GB" sz="2400" b="1" noProof="0" dirty="0" smtClean="0">
                <a:latin typeface="Corbel" pitchFamily="34" charset="0"/>
                <a:ea typeface="+mj-ea"/>
                <a:cs typeface="+mj-cs"/>
              </a:rPr>
              <a:t>Strategic Collaborative Partnership</a:t>
            </a:r>
            <a:endParaRPr kumimoji="0" lang="en-GB" sz="2400" b="1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67544" y="620688"/>
            <a:ext cx="7056784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67272" y="6597352"/>
            <a:ext cx="8208416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/>
          <p:cNvSpPr txBox="1">
            <a:spLocks/>
          </p:cNvSpPr>
          <p:nvPr/>
        </p:nvSpPr>
        <p:spPr>
          <a:xfrm>
            <a:off x="2035696" y="6597352"/>
            <a:ext cx="5072608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GB" sz="1200" b="1" baseline="30000" dirty="0" smtClean="0">
                <a:latin typeface="Corbel" pitchFamily="34" charset="0"/>
              </a:rPr>
              <a:t>www.englandseconomicheartland.com</a:t>
            </a:r>
            <a:endParaRPr lang="en-GB" sz="1200" b="1" baseline="30000" dirty="0">
              <a:latin typeface="Corbe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25065"/>
            <a:ext cx="8047724" cy="2244295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017" y="1412776"/>
            <a:ext cx="5118496" cy="288032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20" y="331230"/>
            <a:ext cx="1678768" cy="626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1412776"/>
            <a:ext cx="4195255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Founded Autumn 2014 – To realise the Heartland’s economic potential</a:t>
            </a:r>
          </a:p>
          <a:p>
            <a:endParaRPr lang="en-GB" sz="1000" dirty="0" smtClean="0"/>
          </a:p>
          <a:p>
            <a:r>
              <a:rPr lang="en-GB" sz="1600" dirty="0" smtClean="0"/>
              <a:t>A growing movement of liked minded individuals/organisations committed to realising that ambition</a:t>
            </a:r>
          </a:p>
          <a:p>
            <a:endParaRPr lang="en-GB" sz="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Swindon Borough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Hertfordshire County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Greater Cambridgeshire and Peterborough Combined Authority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District Council Leaders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014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95536" y="332656"/>
            <a:ext cx="77724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67544" y="620688"/>
            <a:ext cx="7056784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67272" y="6597352"/>
            <a:ext cx="8208416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/>
          <p:cNvSpPr txBox="1">
            <a:spLocks/>
          </p:cNvSpPr>
          <p:nvPr/>
        </p:nvSpPr>
        <p:spPr>
          <a:xfrm>
            <a:off x="2035696" y="6597352"/>
            <a:ext cx="5072608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GB" sz="1200" b="1" baseline="30000" dirty="0" smtClean="0">
                <a:latin typeface="Corbel" pitchFamily="34" charset="0"/>
              </a:rPr>
              <a:t>www.englandseconomicheartland.com</a:t>
            </a:r>
            <a:endParaRPr lang="en-GB" sz="1200" b="1" baseline="30000" dirty="0">
              <a:latin typeface="Corbel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71" y="1628800"/>
            <a:ext cx="7423165" cy="427285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20" y="331230"/>
            <a:ext cx="1678768" cy="62674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5536" y="908720"/>
            <a:ext cx="77724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 smtClean="0">
                <a:latin typeface="Corbel" pitchFamily="34" charset="0"/>
                <a:ea typeface="+mj-ea"/>
                <a:cs typeface="+mj-cs"/>
              </a:rPr>
              <a:t>A Region of Economic Success….</a:t>
            </a:r>
            <a:endParaRPr kumimoji="0" lang="en-GB" sz="2400" b="1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1493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480721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5536" y="332656"/>
            <a:ext cx="77724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67544" y="620688"/>
            <a:ext cx="7056784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67272" y="6597352"/>
            <a:ext cx="8208416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/>
          <p:cNvSpPr txBox="1">
            <a:spLocks/>
          </p:cNvSpPr>
          <p:nvPr/>
        </p:nvSpPr>
        <p:spPr>
          <a:xfrm>
            <a:off x="2035696" y="6597352"/>
            <a:ext cx="5072608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GB" sz="1200" b="1" baseline="30000" dirty="0" smtClean="0">
                <a:latin typeface="Corbel" pitchFamily="34" charset="0"/>
              </a:rPr>
              <a:t>www.englandseconomicheartland.com</a:t>
            </a:r>
            <a:endParaRPr lang="en-GB" sz="1200" b="1" baseline="30000" dirty="0">
              <a:latin typeface="Corbe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755556"/>
            <a:ext cx="5496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Adding value through strategic leadership</a:t>
            </a:r>
            <a:endParaRPr lang="en-GB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712" y="260648"/>
            <a:ext cx="1678768" cy="62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8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95536" y="332656"/>
            <a:ext cx="77724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67544" y="620688"/>
            <a:ext cx="7056784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67272" y="6597352"/>
            <a:ext cx="8208416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/>
          <p:cNvSpPr txBox="1">
            <a:spLocks/>
          </p:cNvSpPr>
          <p:nvPr/>
        </p:nvSpPr>
        <p:spPr>
          <a:xfrm>
            <a:off x="2035696" y="6597352"/>
            <a:ext cx="5072608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GB" sz="1200" b="1" baseline="30000" dirty="0" smtClean="0">
                <a:latin typeface="Corbel" pitchFamily="34" charset="0"/>
              </a:rPr>
              <a:t>www.englandseconomicheartland.com</a:t>
            </a:r>
            <a:endParaRPr lang="en-GB" sz="1200" b="1" baseline="30000" dirty="0">
              <a:latin typeface="Corbel" pitchFamily="34" charset="0"/>
            </a:endParaRPr>
          </a:p>
        </p:txBody>
      </p:sp>
      <p:pic>
        <p:nvPicPr>
          <p:cNvPr id="1032" name="Picture 8" descr="http://i.dailymail.co.uk/i/pix/2016/10/22/01/397B81FB00000578-3861344-Southern_s_parent_company_Govia_Thameslink_Railway_axed_33_daily-a-121_14770969797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879" y="4021453"/>
            <a:ext cx="3426475" cy="221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67272" y="741149"/>
            <a:ext cx="8497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… but with infrastructure under pressure</a:t>
            </a:r>
            <a:endParaRPr lang="en-GB" sz="2400" b="1" dirty="0"/>
          </a:p>
        </p:txBody>
      </p:sp>
      <p:pic>
        <p:nvPicPr>
          <p:cNvPr id="1034" name="Picture 10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3318056" cy="234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\\data15\users$\mtugwell\My Pictures\RGB-EEH-Heart-Large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290706"/>
            <a:ext cx="1440159" cy="5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Water Ta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14167"/>
            <a:ext cx="3318056" cy="222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ee the sourc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490504"/>
            <a:ext cx="3426338" cy="237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80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467544" y="620688"/>
            <a:ext cx="7056784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67272" y="6597352"/>
            <a:ext cx="8208416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/>
          <p:cNvSpPr txBox="1">
            <a:spLocks/>
          </p:cNvSpPr>
          <p:nvPr/>
        </p:nvSpPr>
        <p:spPr>
          <a:xfrm>
            <a:off x="2035696" y="6597352"/>
            <a:ext cx="5072608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GB" sz="1200" b="1" baseline="30000" dirty="0">
                <a:latin typeface="Corbel" pitchFamily="34" charset="0"/>
              </a:rPr>
              <a:t>www.englandseconomicheartland.com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3528" y="741149"/>
            <a:ext cx="8640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 region with economic potential to be realised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649" y="1851057"/>
            <a:ext cx="2901004" cy="410445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8785">
            <a:off x="693742" y="1829009"/>
            <a:ext cx="2154060" cy="915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8149">
            <a:off x="765406" y="3285151"/>
            <a:ext cx="1937008" cy="11137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288">
            <a:off x="742081" y="4879433"/>
            <a:ext cx="2087414" cy="14151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1714">
            <a:off x="6514076" y="1891905"/>
            <a:ext cx="2020504" cy="9429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0930">
            <a:off x="6423162" y="3489598"/>
            <a:ext cx="2415474" cy="11847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3509">
            <a:off x="6447888" y="5377571"/>
            <a:ext cx="2181225" cy="676275"/>
          </a:xfrm>
          <a:prstGeom prst="rect">
            <a:avLst/>
          </a:prstGeom>
        </p:spPr>
      </p:pic>
      <p:pic>
        <p:nvPicPr>
          <p:cNvPr id="14" name="Picture 2" descr="\\data15\users$\mtugwell\My Pictures\RGB-EEH-Heart-Large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290706"/>
            <a:ext cx="1440159" cy="5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1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24" y="1196752"/>
            <a:ext cx="7557508" cy="5668131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5536" y="332656"/>
            <a:ext cx="77724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67544" y="620688"/>
            <a:ext cx="7056784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67272" y="6597352"/>
            <a:ext cx="8208416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/>
          <p:cNvSpPr txBox="1">
            <a:spLocks/>
          </p:cNvSpPr>
          <p:nvPr/>
        </p:nvSpPr>
        <p:spPr>
          <a:xfrm>
            <a:off x="2035696" y="6597352"/>
            <a:ext cx="5072608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GB" sz="1200" b="1" baseline="30000" dirty="0" smtClean="0">
                <a:latin typeface="Corbel" pitchFamily="34" charset="0"/>
              </a:rPr>
              <a:t>www.englandseconomicheartland.com</a:t>
            </a:r>
            <a:endParaRPr lang="en-GB" sz="1200" b="1" baseline="30000" dirty="0">
              <a:latin typeface="Corbel" pitchFamily="34" charset="0"/>
            </a:endParaRPr>
          </a:p>
        </p:txBody>
      </p:sp>
      <p:pic>
        <p:nvPicPr>
          <p:cNvPr id="9" name="Picture 8" descr="EEH-Logo (high res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02464" y="206775"/>
            <a:ext cx="873223" cy="4139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7953" y="683518"/>
            <a:ext cx="8208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/>
              <a:t>A three-year Programme of Work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90969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95536" y="332656"/>
            <a:ext cx="77724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909448" y="1412776"/>
            <a:ext cx="7406968" cy="5059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orbel" panose="020B0503020204020204" pitchFamily="34" charset="0"/>
              </a:rPr>
              <a:t>England’s Economic Heartland…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orbel" panose="020B0503020204020204" pitchFamily="34" charset="0"/>
              </a:rPr>
              <a:t>providing strategic leadership based on collaborative partnership</a:t>
            </a:r>
            <a:endParaRPr lang="en-GB" sz="2400" dirty="0">
              <a:latin typeface="Corbel" panose="020B0503020204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orbel" panose="020B0503020204020204" pitchFamily="34" charset="0"/>
              </a:rPr>
              <a:t>National Policy Statement…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A long-term commitment by Government at the national level – one that extends beyond a single electoral cycle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A strengthened framework within which the need for strategic infrastructure investment can be established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A stronger framework within which independent regulators for utility providers </a:t>
            </a:r>
            <a:r>
              <a:rPr lang="en-GB" sz="2000" dirty="0" smtClean="0"/>
              <a:t>plan </a:t>
            </a:r>
            <a:r>
              <a:rPr lang="en-GB" sz="2000" dirty="0"/>
              <a:t>for and deliver investment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A strengthened framework within which permission for strategic infrastructure is determined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Adopting a programme approach to strategic infrastructure delivery that is better co-ordinated and more cost effective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67544" y="620688"/>
            <a:ext cx="7056784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67272" y="6597352"/>
            <a:ext cx="8208416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/>
          <p:cNvSpPr txBox="1">
            <a:spLocks/>
          </p:cNvSpPr>
          <p:nvPr/>
        </p:nvSpPr>
        <p:spPr>
          <a:xfrm>
            <a:off x="2035696" y="6597352"/>
            <a:ext cx="5072608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GB" sz="1200" b="1" baseline="30000" dirty="0">
                <a:latin typeface="Corbel" pitchFamily="34" charset="0"/>
              </a:rPr>
              <a:t>www.englandseconomicheartland.com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27584" y="836712"/>
            <a:ext cx="697971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pitchFamily="34" charset="0"/>
              </a:rPr>
              <a:t>Opportunities - </a:t>
            </a:r>
            <a:r>
              <a:rPr lang="en-GB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rbel" pitchFamily="34" charset="0"/>
              </a:rPr>
              <a:t>1</a:t>
            </a:r>
            <a:endParaRPr lang="en-GB" sz="3200" b="1" dirty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endParaRPr>
          </a:p>
        </p:txBody>
      </p:sp>
      <p:pic>
        <p:nvPicPr>
          <p:cNvPr id="9" name="Picture 2" descr="\\data15\users$\mtugwell\My Pictures\RGB-EEH-Heart-Large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290706"/>
            <a:ext cx="1440159" cy="5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30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95536" y="332656"/>
            <a:ext cx="77724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909448" y="1412776"/>
            <a:ext cx="7406968" cy="5059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orbel" panose="020B0503020204020204" pitchFamily="34" charset="0"/>
              </a:rPr>
              <a:t>Regional Evidence Base comprising 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The ‘database’ – brings together information on planned growth (housing and economic), socio-economic data and transport information.</a:t>
            </a:r>
          </a:p>
          <a:p>
            <a:pPr lvl="1"/>
            <a:endParaRPr lang="en-GB" sz="5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The ‘</a:t>
            </a:r>
            <a:r>
              <a:rPr lang="en-GB" sz="2000" dirty="0" err="1"/>
              <a:t>datahub</a:t>
            </a:r>
            <a:r>
              <a:rPr lang="en-GB" sz="2000" dirty="0"/>
              <a:t>’ – preferred option for this identified: will have the added value of supporting the development of the ‘eco-system’ that encourages innovation across the Heartland </a:t>
            </a:r>
          </a:p>
          <a:p>
            <a:pPr lvl="1"/>
            <a:endParaRPr lang="en-GB" sz="5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The Policy Scenario Model – proof of concept commissioned available mid-Summer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orbel" panose="020B0503020204020204" pitchFamily="34" charset="0"/>
              </a:rPr>
              <a:t>Scenario Planning…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orbel" panose="020B0503020204020204" pitchFamily="34" charset="0"/>
              </a:rPr>
              <a:t>Use this to create a framework, a direction of travel along which we then travel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orbel" panose="020B0503020204020204" pitchFamily="34" charset="0"/>
              </a:rPr>
              <a:t>A new partnership with the private sector…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orbel" panose="020B0503020204020204" pitchFamily="34" charset="0"/>
              </a:rPr>
              <a:t>… in the broadest sense: it must not be just about houses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67544" y="620688"/>
            <a:ext cx="7056784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67272" y="6597352"/>
            <a:ext cx="8208416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/>
          <p:cNvSpPr txBox="1">
            <a:spLocks/>
          </p:cNvSpPr>
          <p:nvPr/>
        </p:nvSpPr>
        <p:spPr>
          <a:xfrm>
            <a:off x="2035696" y="6597352"/>
            <a:ext cx="5072608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GB" sz="1200" b="1" baseline="30000" dirty="0">
                <a:latin typeface="Corbel" pitchFamily="34" charset="0"/>
              </a:rPr>
              <a:t>www.englandseconomicheartland.com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27584" y="836712"/>
            <a:ext cx="697971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pitchFamily="34" charset="0"/>
              </a:rPr>
              <a:t>Opportunities - </a:t>
            </a:r>
            <a:r>
              <a:rPr lang="en-GB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rbel" pitchFamily="34" charset="0"/>
              </a:rPr>
              <a:t>2</a:t>
            </a:r>
            <a:endParaRPr lang="en-GB" sz="3200" b="1" dirty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endParaRPr>
          </a:p>
        </p:txBody>
      </p:sp>
      <p:pic>
        <p:nvPicPr>
          <p:cNvPr id="9" name="Picture 2" descr="\\data15\users$\mtugwell\My Pictures\RGB-EEH-Heart-Large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290706"/>
            <a:ext cx="1440159" cy="5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25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376</Words>
  <Application>Microsoft Office PowerPoint</Application>
  <PresentationFormat>On-screen Show (4:3)</PresentationFormat>
  <Paragraphs>78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Buckinghamshire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King</dc:creator>
  <cp:lastModifiedBy>Richards, Caitlin</cp:lastModifiedBy>
  <cp:revision>25</cp:revision>
  <cp:lastPrinted>2018-09-10T11:50:24Z</cp:lastPrinted>
  <dcterms:created xsi:type="dcterms:W3CDTF">2018-09-07T10:22:14Z</dcterms:created>
  <dcterms:modified xsi:type="dcterms:W3CDTF">2018-09-10T14:52:40Z</dcterms:modified>
</cp:coreProperties>
</file>