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8C99"/>
    <a:srgbClr val="9CBC2F"/>
    <a:srgbClr val="00D2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26"/>
    <p:restoredTop sz="94646"/>
  </p:normalViewPr>
  <p:slideViewPr>
    <p:cSldViewPr snapToGrid="0" snapToObjects="1">
      <p:cViewPr varScale="1">
        <p:scale>
          <a:sx n="104" d="100"/>
          <a:sy n="10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5557ED-C51F-462C-BDD6-899FE3548239}" type="doc">
      <dgm:prSet loTypeId="urn:microsoft.com/office/officeart/2005/8/layout/vList6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GB"/>
        </a:p>
      </dgm:t>
    </dgm:pt>
    <dgm:pt modelId="{31B9993E-5D5D-4E8C-ACC6-B6A793AF0D50}">
      <dgm:prSet phldrT="[Text]" custT="1"/>
      <dgm:spPr/>
      <dgm:t>
        <a:bodyPr/>
        <a:lstStyle/>
        <a:p>
          <a:r>
            <a:rPr lang="en-GB" sz="2000" dirty="0"/>
            <a:t>What are your carbon/</a:t>
          </a:r>
          <a:r>
            <a:rPr lang="en-GB" sz="2000" dirty="0" err="1"/>
            <a:t>GHG</a:t>
          </a:r>
          <a:r>
            <a:rPr lang="en-GB" sz="2000" dirty="0"/>
            <a:t> emissions?</a:t>
          </a:r>
        </a:p>
      </dgm:t>
    </dgm:pt>
    <dgm:pt modelId="{33AAF747-4A8A-48AE-8E52-0134E2EA2D95}" type="parTrans" cxnId="{6877452C-4C17-4182-8616-5D3CE9388771}">
      <dgm:prSet/>
      <dgm:spPr/>
      <dgm:t>
        <a:bodyPr/>
        <a:lstStyle/>
        <a:p>
          <a:endParaRPr lang="en-GB"/>
        </a:p>
      </dgm:t>
    </dgm:pt>
    <dgm:pt modelId="{05CF410E-AF37-41F1-86B5-FE5AE64A1E2B}" type="sibTrans" cxnId="{6877452C-4C17-4182-8616-5D3CE9388771}">
      <dgm:prSet/>
      <dgm:spPr/>
      <dgm:t>
        <a:bodyPr/>
        <a:lstStyle/>
        <a:p>
          <a:endParaRPr lang="en-GB"/>
        </a:p>
      </dgm:t>
    </dgm:pt>
    <dgm:pt modelId="{DE7836BF-5853-461C-B09B-067A73F97565}">
      <dgm:prSet phldrT="[Text]" custT="1"/>
      <dgm:spPr/>
      <dgm:t>
        <a:bodyPr/>
        <a:lstStyle/>
        <a:p>
          <a:r>
            <a:rPr lang="en-GB" sz="2000" dirty="0"/>
            <a:t>Which emissions can you control vs. influence?</a:t>
          </a:r>
        </a:p>
      </dgm:t>
    </dgm:pt>
    <dgm:pt modelId="{CF4F3C35-3E6C-4F80-9C37-A2DACA528594}" type="parTrans" cxnId="{ECAA0957-932D-4B54-B7BA-78458CBCF5AD}">
      <dgm:prSet/>
      <dgm:spPr/>
      <dgm:t>
        <a:bodyPr/>
        <a:lstStyle/>
        <a:p>
          <a:endParaRPr lang="en-GB"/>
        </a:p>
      </dgm:t>
    </dgm:pt>
    <dgm:pt modelId="{65633E9B-00E9-4244-8A5D-14EE3E4104DF}" type="sibTrans" cxnId="{ECAA0957-932D-4B54-B7BA-78458CBCF5AD}">
      <dgm:prSet/>
      <dgm:spPr/>
      <dgm:t>
        <a:bodyPr/>
        <a:lstStyle/>
        <a:p>
          <a:endParaRPr lang="en-GB"/>
        </a:p>
      </dgm:t>
    </dgm:pt>
    <dgm:pt modelId="{AAB46482-ADB7-40CC-A707-AD0EDAA1C680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GB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AECOM Sans" panose="020B0504020202020204" pitchFamily="34" charset="0"/>
              <a:cs typeface="AECOM Sans" panose="020B0504020202020204" pitchFamily="34" charset="0"/>
            </a:rPr>
            <a:t>Your carbon footprint includes emissions in direct control (scope 1 and 2) and those which can be influenced (scope 3)</a:t>
          </a:r>
        </a:p>
      </dgm:t>
    </dgm:pt>
    <dgm:pt modelId="{860AAB69-7D1C-4BC9-984C-1614CF8485BD}" type="parTrans" cxnId="{3E6E9333-2EE8-4F78-A82D-62B598B3D0A3}">
      <dgm:prSet/>
      <dgm:spPr/>
      <dgm:t>
        <a:bodyPr/>
        <a:lstStyle/>
        <a:p>
          <a:endParaRPr lang="en-GB"/>
        </a:p>
      </dgm:t>
    </dgm:pt>
    <dgm:pt modelId="{3D9EE89F-9EBC-423F-9948-0CB30467001C}" type="sibTrans" cxnId="{3E6E9333-2EE8-4F78-A82D-62B598B3D0A3}">
      <dgm:prSet/>
      <dgm:spPr/>
      <dgm:t>
        <a:bodyPr/>
        <a:lstStyle/>
        <a:p>
          <a:endParaRPr lang="en-GB"/>
        </a:p>
      </dgm:t>
    </dgm:pt>
    <dgm:pt modelId="{2261EACF-ADDA-4AF9-AB08-4E63BACFFDF5}">
      <dgm:prSet phldrT="[Text]" custT="1"/>
      <dgm:spPr/>
      <dgm:t>
        <a:bodyPr/>
        <a:lstStyle/>
        <a:p>
          <a:r>
            <a:rPr lang="en-GB" sz="2000" dirty="0"/>
            <a:t>Do you know your carbon footprint?</a:t>
          </a:r>
        </a:p>
      </dgm:t>
    </dgm:pt>
    <dgm:pt modelId="{F3A1B15B-C7DC-4AFE-8A94-81444303A4CC}" type="parTrans" cxnId="{E1B7C6CA-776A-4043-8517-8459465EC62F}">
      <dgm:prSet/>
      <dgm:spPr/>
      <dgm:t>
        <a:bodyPr/>
        <a:lstStyle/>
        <a:p>
          <a:endParaRPr lang="en-GB"/>
        </a:p>
      </dgm:t>
    </dgm:pt>
    <dgm:pt modelId="{95D80C4D-8ED9-4DF3-AB92-8C6D6F5EF34E}" type="sibTrans" cxnId="{E1B7C6CA-776A-4043-8517-8459465EC62F}">
      <dgm:prSet/>
      <dgm:spPr/>
      <dgm:t>
        <a:bodyPr/>
        <a:lstStyle/>
        <a:p>
          <a:endParaRPr lang="en-GB"/>
        </a:p>
      </dgm:t>
    </dgm:pt>
    <dgm:pt modelId="{DF83C3F1-F075-4275-8F17-E24D5F80793F}">
      <dgm:prSet/>
      <dgm:spPr/>
      <dgm:t>
        <a:bodyPr/>
        <a:lstStyle/>
        <a:p>
          <a:pPr algn="l">
            <a:buFont typeface="Wingdings" panose="05000000000000000000" pitchFamily="2" charset="2"/>
            <a:buChar char="ü"/>
          </a:pPr>
          <a:endParaRPr lang="en-GB" sz="1300" dirty="0"/>
        </a:p>
      </dgm:t>
    </dgm:pt>
    <dgm:pt modelId="{F9BE62C0-60AF-4DA4-A2F2-BE3A4E1D6066}" type="parTrans" cxnId="{C60F49ED-D4D4-45BE-9BA1-05E55BD74DC2}">
      <dgm:prSet/>
      <dgm:spPr/>
      <dgm:t>
        <a:bodyPr/>
        <a:lstStyle/>
        <a:p>
          <a:endParaRPr lang="en-GB"/>
        </a:p>
      </dgm:t>
    </dgm:pt>
    <dgm:pt modelId="{BBBE5949-AD5B-4D01-917D-23B31CE6CA5D}" type="sibTrans" cxnId="{C60F49ED-D4D4-45BE-9BA1-05E55BD74DC2}">
      <dgm:prSet/>
      <dgm:spPr/>
      <dgm:t>
        <a:bodyPr/>
        <a:lstStyle/>
        <a:p>
          <a:endParaRPr lang="en-GB"/>
        </a:p>
      </dgm:t>
    </dgm:pt>
    <dgm:pt modelId="{65A9CD3A-CC5D-4968-BC74-DC2A72CA4DC5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GB" sz="1600" dirty="0">
              <a:ea typeface="AECOM Sans" panose="020B0504020202020204" pitchFamily="34" charset="0"/>
              <a:cs typeface="AECOM Sans" panose="020B0504020202020204" pitchFamily="34" charset="0"/>
            </a:rPr>
            <a:t> Understanding your emissions and from which activities enables focus on reduction opportunities</a:t>
          </a:r>
          <a:endParaRPr lang="en-GB" sz="1600" dirty="0"/>
        </a:p>
      </dgm:t>
    </dgm:pt>
    <dgm:pt modelId="{084704F4-FA6B-4B08-9804-05D80675F24E}" type="parTrans" cxnId="{1109EB5E-D98D-4BEA-8944-43C43F15B8DD}">
      <dgm:prSet/>
      <dgm:spPr/>
      <dgm:t>
        <a:bodyPr/>
        <a:lstStyle/>
        <a:p>
          <a:endParaRPr lang="en-GB"/>
        </a:p>
      </dgm:t>
    </dgm:pt>
    <dgm:pt modelId="{D0D58F5D-CD2C-4304-A1F8-08F0B0DC69A8}" type="sibTrans" cxnId="{1109EB5E-D98D-4BEA-8944-43C43F15B8DD}">
      <dgm:prSet/>
      <dgm:spPr/>
      <dgm:t>
        <a:bodyPr/>
        <a:lstStyle/>
        <a:p>
          <a:endParaRPr lang="en-GB"/>
        </a:p>
      </dgm:t>
    </dgm:pt>
    <dgm:pt modelId="{6ECCB197-E6D7-44F1-912A-7E0D58734F26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n-GB" sz="1600" dirty="0"/>
        </a:p>
      </dgm:t>
    </dgm:pt>
    <dgm:pt modelId="{76C52A6C-38F8-4B81-B5F5-788486CA0C04}" type="parTrans" cxnId="{030C760D-76D0-4003-84C5-939967B0C5D7}">
      <dgm:prSet/>
      <dgm:spPr/>
      <dgm:t>
        <a:bodyPr/>
        <a:lstStyle/>
        <a:p>
          <a:endParaRPr lang="en-US"/>
        </a:p>
      </dgm:t>
    </dgm:pt>
    <dgm:pt modelId="{C2B01BDC-5512-42F3-80AE-8E402A8D58B7}" type="sibTrans" cxnId="{030C760D-76D0-4003-84C5-939967B0C5D7}">
      <dgm:prSet/>
      <dgm:spPr/>
      <dgm:t>
        <a:bodyPr/>
        <a:lstStyle/>
        <a:p>
          <a:endParaRPr lang="en-US"/>
        </a:p>
      </dgm:t>
    </dgm:pt>
    <dgm:pt modelId="{0161B103-CF5C-41DF-833D-5648358AE6F1}">
      <dgm:prSet phldrT="[Text]"/>
      <dgm:spPr/>
      <dgm:t>
        <a:bodyPr/>
        <a:lstStyle/>
        <a:p>
          <a:endParaRPr lang="en-GB" sz="1500" kern="1200" dirty="0"/>
        </a:p>
      </dgm:t>
    </dgm:pt>
    <dgm:pt modelId="{C014EF06-3C30-43AC-AE9C-424DCA401617}" type="parTrans" cxnId="{77FE0C05-A280-422D-8958-56766B12424E}">
      <dgm:prSet/>
      <dgm:spPr/>
      <dgm:t>
        <a:bodyPr/>
        <a:lstStyle/>
        <a:p>
          <a:endParaRPr lang="en-US"/>
        </a:p>
      </dgm:t>
    </dgm:pt>
    <dgm:pt modelId="{FE8CB087-6F1E-4FCA-82EC-A48BF99D6C94}" type="sibTrans" cxnId="{77FE0C05-A280-422D-8958-56766B12424E}">
      <dgm:prSet/>
      <dgm:spPr/>
      <dgm:t>
        <a:bodyPr/>
        <a:lstStyle/>
        <a:p>
          <a:endParaRPr lang="en-US"/>
        </a:p>
      </dgm:t>
    </dgm:pt>
    <dgm:pt modelId="{78B1C58F-16A8-4C0D-96F4-BB7C418C3B56}">
      <dgm:prSet custT="1"/>
      <dgm:spPr/>
      <dgm:t>
        <a:bodyPr/>
        <a:lstStyle/>
        <a:p>
          <a:pPr algn="l">
            <a:buFont typeface="Wingdings" panose="05000000000000000000" pitchFamily="2" charset="2"/>
            <a:buChar char="ü"/>
          </a:pPr>
          <a:r>
            <a:rPr lang="en-GB" sz="1600" dirty="0">
              <a:ea typeface="AECOM Sans" panose="020B0504020202020204" pitchFamily="34" charset="0"/>
              <a:cs typeface="AECOM Sans" panose="020B0504020202020204" pitchFamily="34" charset="0"/>
            </a:rPr>
            <a:t> The starting point on the journey to Net Zero, for any organisation, is to establish its carbon footprint</a:t>
          </a:r>
          <a:endParaRPr lang="en-GB" sz="1600" dirty="0"/>
        </a:p>
      </dgm:t>
    </dgm:pt>
    <dgm:pt modelId="{2AEFCC38-E570-4C4C-B204-84CC647250B6}" type="sibTrans" cxnId="{2A934EE0-2EC7-4103-84A4-952118ACB985}">
      <dgm:prSet/>
      <dgm:spPr/>
      <dgm:t>
        <a:bodyPr/>
        <a:lstStyle/>
        <a:p>
          <a:endParaRPr lang="en-GB"/>
        </a:p>
      </dgm:t>
    </dgm:pt>
    <dgm:pt modelId="{C457BE80-CA08-48A6-8F7E-FF157D80DED7}" type="parTrans" cxnId="{2A934EE0-2EC7-4103-84A4-952118ACB985}">
      <dgm:prSet/>
      <dgm:spPr/>
      <dgm:t>
        <a:bodyPr/>
        <a:lstStyle/>
        <a:p>
          <a:endParaRPr lang="en-GB"/>
        </a:p>
      </dgm:t>
    </dgm:pt>
    <dgm:pt modelId="{DF25EA66-E614-49C0-A995-FC3948DC2EE6}" type="pres">
      <dgm:prSet presAssocID="{4C5557ED-C51F-462C-BDD6-899FE3548239}" presName="Name0" presStyleCnt="0">
        <dgm:presLayoutVars>
          <dgm:dir/>
          <dgm:animLvl val="lvl"/>
          <dgm:resizeHandles/>
        </dgm:presLayoutVars>
      </dgm:prSet>
      <dgm:spPr/>
    </dgm:pt>
    <dgm:pt modelId="{A9D8D722-BBBC-4BE6-9CF3-153ACF260939}" type="pres">
      <dgm:prSet presAssocID="{2261EACF-ADDA-4AF9-AB08-4E63BACFFDF5}" presName="linNode" presStyleCnt="0"/>
      <dgm:spPr/>
    </dgm:pt>
    <dgm:pt modelId="{4A5B7FDC-F136-476F-9134-DA510C9B85D0}" type="pres">
      <dgm:prSet presAssocID="{2261EACF-ADDA-4AF9-AB08-4E63BACFFDF5}" presName="parentShp" presStyleLbl="node1" presStyleIdx="0" presStyleCnt="3">
        <dgm:presLayoutVars>
          <dgm:bulletEnabled val="1"/>
        </dgm:presLayoutVars>
      </dgm:prSet>
      <dgm:spPr/>
    </dgm:pt>
    <dgm:pt modelId="{65105D8A-8944-4835-9BD2-8063B25A4BDF}" type="pres">
      <dgm:prSet presAssocID="{2261EACF-ADDA-4AF9-AB08-4E63BACFFDF5}" presName="childShp" presStyleLbl="bgAccFollowNode1" presStyleIdx="0" presStyleCnt="3">
        <dgm:presLayoutVars>
          <dgm:bulletEnabled val="1"/>
        </dgm:presLayoutVars>
      </dgm:prSet>
      <dgm:spPr/>
    </dgm:pt>
    <dgm:pt modelId="{6875CF2E-0163-4014-944F-93A46CE51E80}" type="pres">
      <dgm:prSet presAssocID="{95D80C4D-8ED9-4DF3-AB92-8C6D6F5EF34E}" presName="spacing" presStyleCnt="0"/>
      <dgm:spPr/>
    </dgm:pt>
    <dgm:pt modelId="{152F3153-B6E7-4B9B-B189-0B39C0B52326}" type="pres">
      <dgm:prSet presAssocID="{31B9993E-5D5D-4E8C-ACC6-B6A793AF0D50}" presName="linNode" presStyleCnt="0"/>
      <dgm:spPr/>
    </dgm:pt>
    <dgm:pt modelId="{01E0BA8E-D34F-486A-B8BB-4C5ED166FECF}" type="pres">
      <dgm:prSet presAssocID="{31B9993E-5D5D-4E8C-ACC6-B6A793AF0D50}" presName="parentShp" presStyleLbl="node1" presStyleIdx="1" presStyleCnt="3">
        <dgm:presLayoutVars>
          <dgm:bulletEnabled val="1"/>
        </dgm:presLayoutVars>
      </dgm:prSet>
      <dgm:spPr/>
    </dgm:pt>
    <dgm:pt modelId="{821F7C64-C030-4618-8ADF-A942B9F14C78}" type="pres">
      <dgm:prSet presAssocID="{31B9993E-5D5D-4E8C-ACC6-B6A793AF0D50}" presName="childShp" presStyleLbl="bgAccFollowNode1" presStyleIdx="1" presStyleCnt="3">
        <dgm:presLayoutVars>
          <dgm:bulletEnabled val="1"/>
        </dgm:presLayoutVars>
      </dgm:prSet>
      <dgm:spPr/>
    </dgm:pt>
    <dgm:pt modelId="{23282605-DE9A-41C3-AB60-DCED5EB53012}" type="pres">
      <dgm:prSet presAssocID="{05CF410E-AF37-41F1-86B5-FE5AE64A1E2B}" presName="spacing" presStyleCnt="0"/>
      <dgm:spPr/>
    </dgm:pt>
    <dgm:pt modelId="{BC049B26-4D2B-42B0-9176-22580C23544D}" type="pres">
      <dgm:prSet presAssocID="{DE7836BF-5853-461C-B09B-067A73F97565}" presName="linNode" presStyleCnt="0"/>
      <dgm:spPr/>
    </dgm:pt>
    <dgm:pt modelId="{79BCEE52-B3C2-448A-99BB-93A3517E344C}" type="pres">
      <dgm:prSet presAssocID="{DE7836BF-5853-461C-B09B-067A73F97565}" presName="parentShp" presStyleLbl="node1" presStyleIdx="2" presStyleCnt="3" custLinFactNeighborY="-2226">
        <dgm:presLayoutVars>
          <dgm:bulletEnabled val="1"/>
        </dgm:presLayoutVars>
      </dgm:prSet>
      <dgm:spPr/>
    </dgm:pt>
    <dgm:pt modelId="{22143AF4-3479-4F6A-A85F-D9500A8F7369}" type="pres">
      <dgm:prSet presAssocID="{DE7836BF-5853-461C-B09B-067A73F97565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77FE0C05-A280-422D-8958-56766B12424E}" srcId="{DE7836BF-5853-461C-B09B-067A73F97565}" destId="{0161B103-CF5C-41DF-833D-5648358AE6F1}" srcOrd="0" destOrd="0" parTransId="{C014EF06-3C30-43AC-AE9C-424DCA401617}" sibTransId="{FE8CB087-6F1E-4FCA-82EC-A48BF99D6C94}"/>
    <dgm:cxn modelId="{030C760D-76D0-4003-84C5-939967B0C5D7}" srcId="{31B9993E-5D5D-4E8C-ACC6-B6A793AF0D50}" destId="{6ECCB197-E6D7-44F1-912A-7E0D58734F26}" srcOrd="0" destOrd="0" parTransId="{76C52A6C-38F8-4B81-B5F5-788486CA0C04}" sibTransId="{C2B01BDC-5512-42F3-80AE-8E402A8D58B7}"/>
    <dgm:cxn modelId="{6877452C-4C17-4182-8616-5D3CE9388771}" srcId="{4C5557ED-C51F-462C-BDD6-899FE3548239}" destId="{31B9993E-5D5D-4E8C-ACC6-B6A793AF0D50}" srcOrd="1" destOrd="0" parTransId="{33AAF747-4A8A-48AE-8E52-0134E2EA2D95}" sibTransId="{05CF410E-AF37-41F1-86B5-FE5AE64A1E2B}"/>
    <dgm:cxn modelId="{3E6E9333-2EE8-4F78-A82D-62B598B3D0A3}" srcId="{DE7836BF-5853-461C-B09B-067A73F97565}" destId="{AAB46482-ADB7-40CC-A707-AD0EDAA1C680}" srcOrd="1" destOrd="0" parTransId="{860AAB69-7D1C-4BC9-984C-1614CF8485BD}" sibTransId="{3D9EE89F-9EBC-423F-9948-0CB30467001C}"/>
    <dgm:cxn modelId="{8A75D538-DFD6-458E-9A71-FA7BF38CACB8}" type="presOf" srcId="{0161B103-CF5C-41DF-833D-5648358AE6F1}" destId="{22143AF4-3479-4F6A-A85F-D9500A8F7369}" srcOrd="0" destOrd="0" presId="urn:microsoft.com/office/officeart/2005/8/layout/vList6"/>
    <dgm:cxn modelId="{1109EB5E-D98D-4BEA-8944-43C43F15B8DD}" srcId="{31B9993E-5D5D-4E8C-ACC6-B6A793AF0D50}" destId="{65A9CD3A-CC5D-4968-BC74-DC2A72CA4DC5}" srcOrd="1" destOrd="0" parTransId="{084704F4-FA6B-4B08-9804-05D80675F24E}" sibTransId="{D0D58F5D-CD2C-4304-A1F8-08F0B0DC69A8}"/>
    <dgm:cxn modelId="{F3E8A767-B56D-48C0-A96D-EBE84E3897A4}" type="presOf" srcId="{31B9993E-5D5D-4E8C-ACC6-B6A793AF0D50}" destId="{01E0BA8E-D34F-486A-B8BB-4C5ED166FECF}" srcOrd="0" destOrd="0" presId="urn:microsoft.com/office/officeart/2005/8/layout/vList6"/>
    <dgm:cxn modelId="{ECAA0957-932D-4B54-B7BA-78458CBCF5AD}" srcId="{4C5557ED-C51F-462C-BDD6-899FE3548239}" destId="{DE7836BF-5853-461C-B09B-067A73F97565}" srcOrd="2" destOrd="0" parTransId="{CF4F3C35-3E6C-4F80-9C37-A2DACA528594}" sibTransId="{65633E9B-00E9-4244-8A5D-14EE3E4104DF}"/>
    <dgm:cxn modelId="{5F092F8B-1461-4F02-9F0F-08AC23113872}" type="presOf" srcId="{DE7836BF-5853-461C-B09B-067A73F97565}" destId="{79BCEE52-B3C2-448A-99BB-93A3517E344C}" srcOrd="0" destOrd="0" presId="urn:microsoft.com/office/officeart/2005/8/layout/vList6"/>
    <dgm:cxn modelId="{5DE04A93-927C-4854-998C-CA08B534A816}" type="presOf" srcId="{6ECCB197-E6D7-44F1-912A-7E0D58734F26}" destId="{821F7C64-C030-4618-8ADF-A942B9F14C78}" srcOrd="0" destOrd="0" presId="urn:microsoft.com/office/officeart/2005/8/layout/vList6"/>
    <dgm:cxn modelId="{2988B99C-232D-4AE0-8E20-B37A63E31280}" type="presOf" srcId="{4C5557ED-C51F-462C-BDD6-899FE3548239}" destId="{DF25EA66-E614-49C0-A995-FC3948DC2EE6}" srcOrd="0" destOrd="0" presId="urn:microsoft.com/office/officeart/2005/8/layout/vList6"/>
    <dgm:cxn modelId="{1AEE0AB7-8C80-4FFF-BE00-E600AB9261AA}" type="presOf" srcId="{AAB46482-ADB7-40CC-A707-AD0EDAA1C680}" destId="{22143AF4-3479-4F6A-A85F-D9500A8F7369}" srcOrd="0" destOrd="1" presId="urn:microsoft.com/office/officeart/2005/8/layout/vList6"/>
    <dgm:cxn modelId="{E1B7C6CA-776A-4043-8517-8459465EC62F}" srcId="{4C5557ED-C51F-462C-BDD6-899FE3548239}" destId="{2261EACF-ADDA-4AF9-AB08-4E63BACFFDF5}" srcOrd="0" destOrd="0" parTransId="{F3A1B15B-C7DC-4AFE-8A94-81444303A4CC}" sibTransId="{95D80C4D-8ED9-4DF3-AB92-8C6D6F5EF34E}"/>
    <dgm:cxn modelId="{1FDB4CCC-5B97-4416-AD86-0D42755739F6}" type="presOf" srcId="{65A9CD3A-CC5D-4968-BC74-DC2A72CA4DC5}" destId="{821F7C64-C030-4618-8ADF-A942B9F14C78}" srcOrd="0" destOrd="1" presId="urn:microsoft.com/office/officeart/2005/8/layout/vList6"/>
    <dgm:cxn modelId="{B9F710D2-DF39-4256-8B64-3B0C6F023207}" type="presOf" srcId="{DF83C3F1-F075-4275-8F17-E24D5F80793F}" destId="{65105D8A-8944-4835-9BD2-8063B25A4BDF}" srcOrd="0" destOrd="0" presId="urn:microsoft.com/office/officeart/2005/8/layout/vList6"/>
    <dgm:cxn modelId="{2A934EE0-2EC7-4103-84A4-952118ACB985}" srcId="{2261EACF-ADDA-4AF9-AB08-4E63BACFFDF5}" destId="{78B1C58F-16A8-4C0D-96F4-BB7C418C3B56}" srcOrd="1" destOrd="0" parTransId="{C457BE80-CA08-48A6-8F7E-FF157D80DED7}" sibTransId="{2AEFCC38-E570-4C4C-B204-84CC647250B6}"/>
    <dgm:cxn modelId="{AC276DE6-2AD3-4CD7-9EF7-0C6ADFC0F656}" type="presOf" srcId="{2261EACF-ADDA-4AF9-AB08-4E63BACFFDF5}" destId="{4A5B7FDC-F136-476F-9134-DA510C9B85D0}" srcOrd="0" destOrd="0" presId="urn:microsoft.com/office/officeart/2005/8/layout/vList6"/>
    <dgm:cxn modelId="{E5892BE8-9822-4860-8B72-E980F1CFC61B}" type="presOf" srcId="{78B1C58F-16A8-4C0D-96F4-BB7C418C3B56}" destId="{65105D8A-8944-4835-9BD2-8063B25A4BDF}" srcOrd="0" destOrd="1" presId="urn:microsoft.com/office/officeart/2005/8/layout/vList6"/>
    <dgm:cxn modelId="{C60F49ED-D4D4-45BE-9BA1-05E55BD74DC2}" srcId="{2261EACF-ADDA-4AF9-AB08-4E63BACFFDF5}" destId="{DF83C3F1-F075-4275-8F17-E24D5F80793F}" srcOrd="0" destOrd="0" parTransId="{F9BE62C0-60AF-4DA4-A2F2-BE3A4E1D6066}" sibTransId="{BBBE5949-AD5B-4D01-917D-23B31CE6CA5D}"/>
    <dgm:cxn modelId="{D0810570-F953-4A58-8B17-B704CB4CDBAE}" type="presParOf" srcId="{DF25EA66-E614-49C0-A995-FC3948DC2EE6}" destId="{A9D8D722-BBBC-4BE6-9CF3-153ACF260939}" srcOrd="0" destOrd="0" presId="urn:microsoft.com/office/officeart/2005/8/layout/vList6"/>
    <dgm:cxn modelId="{36CA99C7-321E-410A-A354-C6B75EA24626}" type="presParOf" srcId="{A9D8D722-BBBC-4BE6-9CF3-153ACF260939}" destId="{4A5B7FDC-F136-476F-9134-DA510C9B85D0}" srcOrd="0" destOrd="0" presId="urn:microsoft.com/office/officeart/2005/8/layout/vList6"/>
    <dgm:cxn modelId="{FE91388E-7896-4192-8F6E-2DB4E6B9F2CF}" type="presParOf" srcId="{A9D8D722-BBBC-4BE6-9CF3-153ACF260939}" destId="{65105D8A-8944-4835-9BD2-8063B25A4BDF}" srcOrd="1" destOrd="0" presId="urn:microsoft.com/office/officeart/2005/8/layout/vList6"/>
    <dgm:cxn modelId="{36E52A80-6546-4308-BA57-EC43A2F8AB3D}" type="presParOf" srcId="{DF25EA66-E614-49C0-A995-FC3948DC2EE6}" destId="{6875CF2E-0163-4014-944F-93A46CE51E80}" srcOrd="1" destOrd="0" presId="urn:microsoft.com/office/officeart/2005/8/layout/vList6"/>
    <dgm:cxn modelId="{A63E8D8F-45CE-42E2-A20F-9AE9937A5EB6}" type="presParOf" srcId="{DF25EA66-E614-49C0-A995-FC3948DC2EE6}" destId="{152F3153-B6E7-4B9B-B189-0B39C0B52326}" srcOrd="2" destOrd="0" presId="urn:microsoft.com/office/officeart/2005/8/layout/vList6"/>
    <dgm:cxn modelId="{8276CE84-6B19-45F4-815A-5464BEFA7C6A}" type="presParOf" srcId="{152F3153-B6E7-4B9B-B189-0B39C0B52326}" destId="{01E0BA8E-D34F-486A-B8BB-4C5ED166FECF}" srcOrd="0" destOrd="0" presId="urn:microsoft.com/office/officeart/2005/8/layout/vList6"/>
    <dgm:cxn modelId="{2948855D-E84F-4B11-888A-65522E51337F}" type="presParOf" srcId="{152F3153-B6E7-4B9B-B189-0B39C0B52326}" destId="{821F7C64-C030-4618-8ADF-A942B9F14C78}" srcOrd="1" destOrd="0" presId="urn:microsoft.com/office/officeart/2005/8/layout/vList6"/>
    <dgm:cxn modelId="{63F716EC-DC90-4786-B2DE-772F9E944F7D}" type="presParOf" srcId="{DF25EA66-E614-49C0-A995-FC3948DC2EE6}" destId="{23282605-DE9A-41C3-AB60-DCED5EB53012}" srcOrd="3" destOrd="0" presId="urn:microsoft.com/office/officeart/2005/8/layout/vList6"/>
    <dgm:cxn modelId="{39D9D98D-0846-4BD1-A344-8F56A16AFDB0}" type="presParOf" srcId="{DF25EA66-E614-49C0-A995-FC3948DC2EE6}" destId="{BC049B26-4D2B-42B0-9176-22580C23544D}" srcOrd="4" destOrd="0" presId="urn:microsoft.com/office/officeart/2005/8/layout/vList6"/>
    <dgm:cxn modelId="{BB14F5BB-ABD3-4A1F-ABEA-E35A775B5E25}" type="presParOf" srcId="{BC049B26-4D2B-42B0-9176-22580C23544D}" destId="{79BCEE52-B3C2-448A-99BB-93A3517E344C}" srcOrd="0" destOrd="0" presId="urn:microsoft.com/office/officeart/2005/8/layout/vList6"/>
    <dgm:cxn modelId="{6E3EB211-1AEF-4FC6-906C-D775273D78E5}" type="presParOf" srcId="{BC049B26-4D2B-42B0-9176-22580C23544D}" destId="{22143AF4-3479-4F6A-A85F-D9500A8F736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105D8A-8944-4835-9BD2-8063B25A4BDF}">
      <dsp:nvSpPr>
        <dsp:cNvPr id="0" name=""/>
        <dsp:cNvSpPr/>
      </dsp:nvSpPr>
      <dsp:spPr>
        <a:xfrm>
          <a:off x="3406012" y="0"/>
          <a:ext cx="5109019" cy="1260276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GB" sz="13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GB" sz="1600" kern="1200" dirty="0">
              <a:ea typeface="AECOM Sans" panose="020B0504020202020204" pitchFamily="34" charset="0"/>
              <a:cs typeface="AECOM Sans" panose="020B0504020202020204" pitchFamily="34" charset="0"/>
            </a:rPr>
            <a:t> The starting point on the journey to Net Zero, for any organisation, is to establish its carbon footprint</a:t>
          </a:r>
          <a:endParaRPr lang="en-GB" sz="1600" kern="1200" dirty="0"/>
        </a:p>
      </dsp:txBody>
      <dsp:txXfrm>
        <a:off x="3406012" y="157535"/>
        <a:ext cx="4636416" cy="945207"/>
      </dsp:txXfrm>
    </dsp:sp>
    <dsp:sp modelId="{4A5B7FDC-F136-476F-9134-DA510C9B85D0}">
      <dsp:nvSpPr>
        <dsp:cNvPr id="0" name=""/>
        <dsp:cNvSpPr/>
      </dsp:nvSpPr>
      <dsp:spPr>
        <a:xfrm>
          <a:off x="0" y="0"/>
          <a:ext cx="3406012" cy="126027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Do you know your carbon footprint?</a:t>
          </a:r>
        </a:p>
      </dsp:txBody>
      <dsp:txXfrm>
        <a:off x="61522" y="61522"/>
        <a:ext cx="3282968" cy="1137232"/>
      </dsp:txXfrm>
    </dsp:sp>
    <dsp:sp modelId="{821F7C64-C030-4618-8ADF-A942B9F14C78}">
      <dsp:nvSpPr>
        <dsp:cNvPr id="0" name=""/>
        <dsp:cNvSpPr/>
      </dsp:nvSpPr>
      <dsp:spPr>
        <a:xfrm>
          <a:off x="3406012" y="1386304"/>
          <a:ext cx="5109019" cy="1260276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GB" sz="1600" kern="1200" dirty="0">
              <a:ea typeface="AECOM Sans" panose="020B0504020202020204" pitchFamily="34" charset="0"/>
              <a:cs typeface="AECOM Sans" panose="020B0504020202020204" pitchFamily="34" charset="0"/>
            </a:rPr>
            <a:t> Understanding your emissions and from which activities enables focus on reduction opportunities</a:t>
          </a:r>
          <a:endParaRPr lang="en-GB" sz="1600" kern="1200" dirty="0"/>
        </a:p>
      </dsp:txBody>
      <dsp:txXfrm>
        <a:off x="3406012" y="1543839"/>
        <a:ext cx="4636416" cy="945207"/>
      </dsp:txXfrm>
    </dsp:sp>
    <dsp:sp modelId="{01E0BA8E-D34F-486A-B8BB-4C5ED166FECF}">
      <dsp:nvSpPr>
        <dsp:cNvPr id="0" name=""/>
        <dsp:cNvSpPr/>
      </dsp:nvSpPr>
      <dsp:spPr>
        <a:xfrm>
          <a:off x="0" y="1386304"/>
          <a:ext cx="3406012" cy="126027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What are your carbon/</a:t>
          </a:r>
          <a:r>
            <a:rPr lang="en-GB" sz="2000" kern="1200" dirty="0" err="1"/>
            <a:t>GHG</a:t>
          </a:r>
          <a:r>
            <a:rPr lang="en-GB" sz="2000" kern="1200" dirty="0"/>
            <a:t> emissions?</a:t>
          </a:r>
        </a:p>
      </dsp:txBody>
      <dsp:txXfrm>
        <a:off x="61522" y="1447826"/>
        <a:ext cx="3282968" cy="1137232"/>
      </dsp:txXfrm>
    </dsp:sp>
    <dsp:sp modelId="{22143AF4-3479-4F6A-A85F-D9500A8F7369}">
      <dsp:nvSpPr>
        <dsp:cNvPr id="0" name=""/>
        <dsp:cNvSpPr/>
      </dsp:nvSpPr>
      <dsp:spPr>
        <a:xfrm>
          <a:off x="3406012" y="2772608"/>
          <a:ext cx="5109019" cy="1260276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5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GB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AECOM Sans" panose="020B0504020202020204" pitchFamily="34" charset="0"/>
              <a:cs typeface="AECOM Sans" panose="020B0504020202020204" pitchFamily="34" charset="0"/>
            </a:rPr>
            <a:t>Your carbon footprint includes emissions in direct control (scope 1 and 2) and those which can be influenced (scope 3)</a:t>
          </a:r>
        </a:p>
      </dsp:txBody>
      <dsp:txXfrm>
        <a:off x="3406012" y="2930143"/>
        <a:ext cx="4636416" cy="945207"/>
      </dsp:txXfrm>
    </dsp:sp>
    <dsp:sp modelId="{79BCEE52-B3C2-448A-99BB-93A3517E344C}">
      <dsp:nvSpPr>
        <dsp:cNvPr id="0" name=""/>
        <dsp:cNvSpPr/>
      </dsp:nvSpPr>
      <dsp:spPr>
        <a:xfrm>
          <a:off x="0" y="2744554"/>
          <a:ext cx="3406012" cy="126027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Which emissions can you control vs. influence?</a:t>
          </a:r>
        </a:p>
      </dsp:txBody>
      <dsp:txXfrm>
        <a:off x="61522" y="2806076"/>
        <a:ext cx="3282968" cy="1137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48AE0-690D-4C90-BD18-486E881E5B96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3AF89-1D9D-40F5-883C-ED08ED779C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057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dirty="0">
                <a:latin typeface="Arial"/>
                <a:cs typeface="Arial"/>
              </a:rPr>
              <a:t>PAS 2080 provides a methodical, best practice approach for calculating whole life carbon across a project’s delivery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dirty="0">
                <a:latin typeface="Arial"/>
                <a:cs typeface="Arial"/>
              </a:rPr>
              <a:t>A modular approach (A, B, C, D), which combined contribute to a project’s whole life cycle.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dirty="0">
                <a:latin typeface="Arial"/>
                <a:cs typeface="Arial"/>
              </a:rPr>
              <a:t>Each of these modules is further broken down into specific areas of the projects which have the potential to contribute to carbon emissions.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dirty="0">
                <a:latin typeface="Arial"/>
                <a:cs typeface="Arial"/>
              </a:rPr>
              <a:t>Beyond carbon reporting PAS2080 provides mechanism for target setting, carbon management and continual improvement.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63AF89-1D9D-40F5-883C-ED08ED779C8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454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16F4F-39D6-FD45-A681-98C81D8033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E498F4-E78A-E441-959D-1242978A6A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49D78-FCDB-E940-8908-860EB4537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50B6-EE2A-204E-8BE1-ED4FFA0D12C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6ACCF-95E9-5642-9EF0-8A7B52AA7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4323E-DCA3-BF4A-BB96-E397DC8B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48EA-7BB8-C648-816A-46D867082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3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6EAB4-5833-864F-909D-9EE23059D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C6F3CD-E3FD-0048-987C-1D0C63240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CC5BD-1EEA-5646-B4DA-969D8CC18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50B6-EE2A-204E-8BE1-ED4FFA0D12C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1EE555-0A33-7F43-901C-58423CDF1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E4D8C-6507-0D40-B502-931800710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48EA-7BB8-C648-816A-46D867082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4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26CD2A-298A-AA44-A4E3-12DAE3D4CB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034EDD-5528-6041-ACFC-E94E2BA94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0A377-B932-6B4A-AC19-D6DFAAD7A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50B6-EE2A-204E-8BE1-ED4FFA0D12C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2E417-D2DF-9545-BB59-2ECAC754F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2A64D-E79B-024F-855E-CDA748E90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48EA-7BB8-C648-816A-46D867082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2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3C164-D5B7-7343-9F5C-1E4C17183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99E1B-9A19-9149-9B25-98E4E04A6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F5F92-1B0A-6D4C-8F26-45128D998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50B6-EE2A-204E-8BE1-ED4FFA0D12C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88A43-23A1-7948-808E-1AB36808F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224992-DE6E-8C4A-8CCA-0CA2ABDB2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48EA-7BB8-C648-816A-46D867082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17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F503A-FD07-BF43-8F4D-BE4843F22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41F66F-93DE-E941-8EDD-6489D13D8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45BAB-D061-0442-8F26-A9E243BDA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50B6-EE2A-204E-8BE1-ED4FFA0D12C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563E8-E838-A549-B9AF-090F7D63B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651F6-52E7-A04A-8CD6-CB6AEFE0C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48EA-7BB8-C648-816A-46D867082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8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D0DA6-6448-1449-8063-7C5C5B4AB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33B16-1CA9-794A-8311-A2AF62C9D2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80D024-08BB-9C4D-9B80-CC71BC4CA4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270396-2C52-2F4A-9974-ED9C5830F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50B6-EE2A-204E-8BE1-ED4FFA0D12C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CAD0CA-89EF-3C40-A9EE-035C7F21D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E0D62-0D84-4744-9E31-441C23156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48EA-7BB8-C648-816A-46D867082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7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9245D-21FB-0B4D-AC74-74E118025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5B66DD-562A-384E-B5E3-6C8D370D0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6C6752-5286-7444-8F93-8C8D8EBCA4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36129F-A645-724A-B838-C0493BA553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15C1F3-46CF-EC4D-BEF0-AADD54DBC9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B240D3-34F8-C64F-9B3F-3F32BE54B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50B6-EE2A-204E-8BE1-ED4FFA0D12C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9947B6-3DAA-DC49-BD7F-F80ED0879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1E5ADE-1552-2F43-AB89-20E61884C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48EA-7BB8-C648-816A-46D867082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11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6D13D-333B-2042-B96C-1CD05B4FB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4786FE-76D1-D046-A4FB-45FB3BD3B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50B6-EE2A-204E-8BE1-ED4FFA0D12C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9FB38E-4D68-0849-B472-12FB24B7D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C419A7-58C2-5748-9241-86272AD05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48EA-7BB8-C648-816A-46D867082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590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ABA9B0-D758-C24F-BF5D-0A003359A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50B6-EE2A-204E-8BE1-ED4FFA0D12C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C1B3C2-4551-844B-BA09-54E1AB2F9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8FFBED-AB22-5D4F-A35D-93D3DB600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48EA-7BB8-C648-816A-46D867082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724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55970-06FF-0040-AC71-32F4994C6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D6B3E-0395-C94D-91D0-34C6D332F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8A0E5E-436F-6B45-B475-E7F830B92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11146D-68A4-3942-8499-94EDCAF13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50B6-EE2A-204E-8BE1-ED4FFA0D12C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E4DFAA-C853-0041-87CE-74732E89B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7804E6-E690-2E40-BD61-476B377B8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48EA-7BB8-C648-816A-46D867082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295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14935-C02F-5D4C-90FE-7EE6DE15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D34DE4-F7EA-564D-819C-256954B883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2E05EA-283A-9441-86EA-E8279C2A4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2DB0B-21EE-C748-8A3E-E713657B3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50B6-EE2A-204E-8BE1-ED4FFA0D12C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6DB53-B042-4647-8AC1-2431D8C64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525478-8601-9D48-8C19-EAF305B71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48EA-7BB8-C648-816A-46D867082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2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BFECB2-DECA-1D42-A6CB-C39607326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AEF9E5-4EB5-4944-AA46-4C2186FCF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F0796-7FD0-3644-9421-37C27AE9EB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A50B6-EE2A-204E-8BE1-ED4FFA0D12C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5CC03-7A8E-2A4D-AE81-9B01710E32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812E7-C536-4C4E-8DA5-02B873644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948EA-7BB8-C648-816A-46D867082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72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ED95138-E7FE-2847-B5F6-5B7A1334438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3382A0-D907-FA49-94C9-A9ECC722657E}"/>
              </a:ext>
            </a:extLst>
          </p:cNvPr>
          <p:cNvSpPr txBox="1"/>
          <p:nvPr/>
        </p:nvSpPr>
        <p:spPr>
          <a:xfrm>
            <a:off x="869866" y="2646030"/>
            <a:ext cx="8075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9CBC2F"/>
                </a:solidFill>
                <a:latin typeface="Helvetica" pitchFamily="2" charset="0"/>
              </a:rPr>
              <a:t>Wednesday 13 October </a:t>
            </a:r>
            <a:r>
              <a:rPr lang="en-US" sz="2400" dirty="0">
                <a:solidFill>
                  <a:srgbClr val="9CBC2F"/>
                </a:solidFill>
                <a:latin typeface="Helvetica" pitchFamily="2" charset="0"/>
              </a:rPr>
              <a:t>2021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6546AA-93AA-9740-88F1-D0AAFF1C4612}"/>
              </a:ext>
            </a:extLst>
          </p:cNvPr>
          <p:cNvSpPr txBox="1"/>
          <p:nvPr/>
        </p:nvSpPr>
        <p:spPr>
          <a:xfrm>
            <a:off x="869866" y="3013501"/>
            <a:ext cx="8075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9CBC2F"/>
                </a:solidFill>
              </a:rPr>
              <a:t>Break Out Session: Measuring Net Zero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060B0E-5410-C14F-96BF-A24007A21402}"/>
              </a:ext>
            </a:extLst>
          </p:cNvPr>
          <p:cNvSpPr txBox="1"/>
          <p:nvPr/>
        </p:nvSpPr>
        <p:spPr>
          <a:xfrm>
            <a:off x="869866" y="3844498"/>
            <a:ext cx="80756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+mj-lt"/>
              </a:rPr>
              <a:t>Chair: Chris Green, Leicestershire CC</a:t>
            </a:r>
          </a:p>
          <a:p>
            <a:r>
              <a:rPr lang="en-GB" sz="2800" dirty="0">
                <a:latin typeface="+mj-lt"/>
              </a:rPr>
              <a:t>Speaker/Facilitator: Eoin Harris, </a:t>
            </a:r>
            <a:r>
              <a:rPr lang="en-GB" sz="2800" dirty="0" err="1">
                <a:latin typeface="+mj-lt"/>
              </a:rPr>
              <a:t>Aecom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46045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0759933-7E3D-3949-AC74-EB80BD453CC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F1CE5C-3BB8-6E4A-A250-B01019F6DCB3}"/>
              </a:ext>
            </a:extLst>
          </p:cNvPr>
          <p:cNvSpPr txBox="1"/>
          <p:nvPr/>
        </p:nvSpPr>
        <p:spPr>
          <a:xfrm>
            <a:off x="510216" y="1659973"/>
            <a:ext cx="8075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3F8C99"/>
                </a:solidFill>
              </a:rPr>
              <a:t>Workshop Outcomes/ Discussion (2 of 2)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0EF76F-E40F-B445-A134-96C523F37856}"/>
              </a:ext>
            </a:extLst>
          </p:cNvPr>
          <p:cNvSpPr txBox="1"/>
          <p:nvPr/>
        </p:nvSpPr>
        <p:spPr>
          <a:xfrm>
            <a:off x="510216" y="2222448"/>
            <a:ext cx="8227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1400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400" dirty="0">
              <a:latin typeface="Arial"/>
              <a:cs typeface="Arial"/>
            </a:endParaRPr>
          </a:p>
          <a:p>
            <a:endParaRPr lang="en-US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606147-30F9-44C3-B497-3D05490D4F65}"/>
              </a:ext>
            </a:extLst>
          </p:cNvPr>
          <p:cNvSpPr txBox="1"/>
          <p:nvPr/>
        </p:nvSpPr>
        <p:spPr>
          <a:xfrm>
            <a:off x="510216" y="2222448"/>
            <a:ext cx="82273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cs typeface="Arial"/>
              </a:rPr>
              <a:t>Representative from MK – need to get buy in from cabinet members/ incumbent parties and secure through contract procurement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cs typeface="Arial"/>
              </a:rPr>
              <a:t>Need to have a standard set of MHA targets and aspirations that are embedded in all organisations and adopted in early project development/ business case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cs typeface="Arial"/>
              </a:rPr>
              <a:t>Maybe we need a carbon QS that monitors carbon through design and construction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cs typeface="Arial"/>
              </a:rPr>
              <a:t>Outcomes approach vs the current specifications-led approach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cs typeface="Arial"/>
              </a:rPr>
              <a:t>Change management – maybe its time to just say we are going to do it and appropriately manage the communications as we go.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cs typeface="Arial"/>
              </a:rPr>
              <a:t>Need to share best practice, experiences and standardised MHA tools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cs typeface="Arial"/>
              </a:rPr>
              <a:t>Carbon focus group that needs to set the way forward and vision, but building from existing tools and ambitions, </a:t>
            </a:r>
            <a:r>
              <a:rPr lang="en-GB" sz="1400">
                <a:latin typeface="Arial"/>
                <a:cs typeface="Arial"/>
              </a:rPr>
              <a:t>not creating new ones</a:t>
            </a:r>
            <a:endParaRPr lang="en-GB" sz="1400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400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400" dirty="0">
              <a:latin typeface="Arial"/>
              <a:cs typeface="Arial"/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53356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0759933-7E3D-3949-AC74-EB80BD453CC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F1CE5C-3BB8-6E4A-A250-B01019F6DCB3}"/>
              </a:ext>
            </a:extLst>
          </p:cNvPr>
          <p:cNvSpPr txBox="1"/>
          <p:nvPr/>
        </p:nvSpPr>
        <p:spPr>
          <a:xfrm>
            <a:off x="896296" y="2245258"/>
            <a:ext cx="8075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3F8C99"/>
                </a:solidFill>
              </a:rPr>
              <a:t>Agenda / Objectives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0EF76F-E40F-B445-A134-96C523F37856}"/>
              </a:ext>
            </a:extLst>
          </p:cNvPr>
          <p:cNvSpPr txBox="1"/>
          <p:nvPr/>
        </p:nvSpPr>
        <p:spPr>
          <a:xfrm>
            <a:off x="896296" y="3130573"/>
            <a:ext cx="807569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Overview of the Green House Gas Protocol and Net Zero.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Measuring Carbon in Capital Projects (Scope 3)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Organizational readiness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Challenges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Baseline data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Enablers</a:t>
            </a:r>
          </a:p>
        </p:txBody>
      </p:sp>
    </p:spTree>
    <p:extLst>
      <p:ext uri="{BB962C8B-B14F-4D97-AF65-F5344CB8AC3E}">
        <p14:creationId xmlns:p14="http://schemas.microsoft.com/office/powerpoint/2010/main" val="1161253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0759933-7E3D-3949-AC74-EB80BD453CC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F1CE5C-3BB8-6E4A-A250-B01019F6DCB3}"/>
              </a:ext>
            </a:extLst>
          </p:cNvPr>
          <p:cNvSpPr txBox="1"/>
          <p:nvPr/>
        </p:nvSpPr>
        <p:spPr>
          <a:xfrm>
            <a:off x="896296" y="1659973"/>
            <a:ext cx="8075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3F8C99"/>
                </a:solidFill>
              </a:rPr>
              <a:t>Net Zero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0EF76F-E40F-B445-A134-96C523F37856}"/>
              </a:ext>
            </a:extLst>
          </p:cNvPr>
          <p:cNvSpPr txBox="1"/>
          <p:nvPr/>
        </p:nvSpPr>
        <p:spPr>
          <a:xfrm>
            <a:off x="846056" y="2576391"/>
            <a:ext cx="28730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balance of human generated greenhouse gas emissions and removals. The process should focus on ‘absolute reductions’  prior to carbon removal / offsets.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8CF7621-FE15-42D8-93DF-54339B8178D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68879" y="2490970"/>
            <a:ext cx="5126125" cy="28633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00173AA-7E3E-4853-A273-41245E4D2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19120" y="5354320"/>
            <a:ext cx="1873736" cy="987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805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0759933-7E3D-3949-AC74-EB80BD453CC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2593FB3-5E3C-4339-90E8-3B0302A8B9D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2004" y="1727355"/>
            <a:ext cx="6032316" cy="4093534"/>
          </a:xfrm>
          <a:prstGeom prst="rect">
            <a:avLst/>
          </a:prstGeom>
          <a:solidFill>
            <a:srgbClr val="3F8C99"/>
          </a:solidFill>
        </p:spPr>
      </p:pic>
    </p:spTree>
    <p:extLst>
      <p:ext uri="{BB962C8B-B14F-4D97-AF65-F5344CB8AC3E}">
        <p14:creationId xmlns:p14="http://schemas.microsoft.com/office/powerpoint/2010/main" val="3994503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0759933-7E3D-3949-AC74-EB80BD453CC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88D9157A-47E6-4652-98E3-44EF5FC5D7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3774909"/>
              </p:ext>
            </p:extLst>
          </p:nvPr>
        </p:nvGraphicFramePr>
        <p:xfrm>
          <a:off x="192089" y="1838959"/>
          <a:ext cx="8515032" cy="4032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21641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0759933-7E3D-3949-AC74-EB80BD453CC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F1CE5C-3BB8-6E4A-A250-B01019F6DCB3}"/>
              </a:ext>
            </a:extLst>
          </p:cNvPr>
          <p:cNvSpPr txBox="1"/>
          <p:nvPr/>
        </p:nvSpPr>
        <p:spPr>
          <a:xfrm>
            <a:off x="510216" y="1659973"/>
            <a:ext cx="8075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3F8C99"/>
                </a:solidFill>
              </a:rPr>
              <a:t>Target Setting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0EF76F-E40F-B445-A134-96C523F37856}"/>
              </a:ext>
            </a:extLst>
          </p:cNvPr>
          <p:cNvSpPr txBox="1"/>
          <p:nvPr/>
        </p:nvSpPr>
        <p:spPr>
          <a:xfrm>
            <a:off x="510216" y="2582302"/>
            <a:ext cx="43702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/>
                <a:cs typeface="Arial"/>
              </a:rPr>
              <a:t>Set reduction targets aligned to Paris Agreement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/>
                <a:cs typeface="Arial"/>
              </a:rPr>
              <a:t>Guidance for different sectors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/>
                <a:cs typeface="Arial"/>
              </a:rPr>
              <a:t>Ambition: WB2C, 1.5C, Net Zero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/>
                <a:cs typeface="Arial"/>
              </a:rPr>
              <a:t>Timeframes: 5-15 years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/>
                <a:cs typeface="Arial"/>
              </a:rPr>
              <a:t>Boundaries: Scope 3 must be included if &gt;40% of carbon footprint</a:t>
            </a:r>
          </a:p>
          <a:p>
            <a:endParaRPr lang="en-US" sz="20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8E9296E-DDE8-4F3E-B836-8DC0D589815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43882" y="2028285"/>
            <a:ext cx="4370208" cy="397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71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0759933-7E3D-3949-AC74-EB80BD453CC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F1CE5C-3BB8-6E4A-A250-B01019F6DCB3}"/>
              </a:ext>
            </a:extLst>
          </p:cNvPr>
          <p:cNvSpPr txBox="1"/>
          <p:nvPr/>
        </p:nvSpPr>
        <p:spPr>
          <a:xfrm>
            <a:off x="510216" y="1659973"/>
            <a:ext cx="8075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800" b="1" dirty="0">
              <a:solidFill>
                <a:srgbClr val="3F8C99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0EF76F-E40F-B445-A134-96C523F37856}"/>
              </a:ext>
            </a:extLst>
          </p:cNvPr>
          <p:cNvSpPr txBox="1"/>
          <p:nvPr/>
        </p:nvSpPr>
        <p:spPr>
          <a:xfrm>
            <a:off x="855656" y="2594124"/>
            <a:ext cx="4370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CE02EA4-6303-417C-8F66-C93F16EBFAE4}"/>
              </a:ext>
            </a:extLst>
          </p:cNvPr>
          <p:cNvPicPr/>
          <p:nvPr/>
        </p:nvPicPr>
        <p:blipFill>
          <a:blip r:embed="rId4">
            <a:extLst>
              <a:ext uri="{FF2B5EF4-FFF2-40B4-BE49-F238E27FC236}">
                <a16:creationId xmlns:lc="http://schemas.openxmlformats.org/drawingml/2006/lockedCanvas" xmlns:a16="http://schemas.microsoft.com/office/drawing/2014/main" xmlns:dgm="http://schemas.openxmlformats.org/drawingml/2006/diagram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id="{09FD7EE5-2227-4C5C-8B88-D0F3909B3943}"/>
              </a:ext>
            </a:extLst>
          </a:blip>
          <a:stretch>
            <a:fillRect/>
          </a:stretch>
        </p:blipFill>
        <p:spPr>
          <a:xfrm>
            <a:off x="721360" y="1659973"/>
            <a:ext cx="7630160" cy="4700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202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0759933-7E3D-3949-AC74-EB80BD453CC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F1CE5C-3BB8-6E4A-A250-B01019F6DCB3}"/>
              </a:ext>
            </a:extLst>
          </p:cNvPr>
          <p:cNvSpPr txBox="1"/>
          <p:nvPr/>
        </p:nvSpPr>
        <p:spPr>
          <a:xfrm>
            <a:off x="510216" y="1659973"/>
            <a:ext cx="8075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3F8C99"/>
                </a:solidFill>
              </a:rPr>
              <a:t>Open Floor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0EF76F-E40F-B445-A134-96C523F37856}"/>
              </a:ext>
            </a:extLst>
          </p:cNvPr>
          <p:cNvSpPr txBox="1"/>
          <p:nvPr/>
        </p:nvSpPr>
        <p:spPr>
          <a:xfrm>
            <a:off x="510216" y="2582302"/>
            <a:ext cx="74145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/>
                <a:cs typeface="Arial"/>
              </a:rPr>
              <a:t>Where are you on your journey to Net Zero?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/>
                <a:cs typeface="Arial"/>
              </a:rPr>
              <a:t>How ready are you to start on this journey?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/>
                <a:cs typeface="Arial"/>
              </a:rPr>
              <a:t>What are the key challenges that lay ahead?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/>
                <a:cs typeface="Arial"/>
              </a:rPr>
              <a:t>Do you have your baseline data?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/>
                <a:cs typeface="Arial"/>
              </a:rPr>
              <a:t>What are the enablers for you to do this?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Arial"/>
              <a:cs typeface="Arial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29757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0759933-7E3D-3949-AC74-EB80BD453CC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F1CE5C-3BB8-6E4A-A250-B01019F6DCB3}"/>
              </a:ext>
            </a:extLst>
          </p:cNvPr>
          <p:cNvSpPr txBox="1"/>
          <p:nvPr/>
        </p:nvSpPr>
        <p:spPr>
          <a:xfrm>
            <a:off x="510216" y="1659973"/>
            <a:ext cx="8075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3F8C99"/>
                </a:solidFill>
              </a:rPr>
              <a:t>Workshop Outcomes/ Discussion (1 of 2)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0EF76F-E40F-B445-A134-96C523F37856}"/>
              </a:ext>
            </a:extLst>
          </p:cNvPr>
          <p:cNvSpPr txBox="1"/>
          <p:nvPr/>
        </p:nvSpPr>
        <p:spPr>
          <a:xfrm>
            <a:off x="510216" y="2222448"/>
            <a:ext cx="82273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cs typeface="Arial"/>
              </a:rPr>
              <a:t>Concerns about double counting on scope 3 materials carbon footprints. Answer was that this data needs to be properly tagged and consistent (e.g. through PAS2080) and then can be cleansed later (</a:t>
            </a:r>
            <a:r>
              <a:rPr lang="en-GB" sz="1400" i="1" dirty="0">
                <a:solidFill>
                  <a:srgbClr val="FF0000"/>
                </a:solidFill>
                <a:latin typeface="Arial"/>
                <a:cs typeface="Arial"/>
              </a:rPr>
              <a:t>Action: EH to double check this</a:t>
            </a:r>
            <a:r>
              <a:rPr lang="en-GB" sz="1400" dirty="0">
                <a:latin typeface="Arial"/>
                <a:cs typeface="Arial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cs typeface="Arial"/>
              </a:rPr>
              <a:t>Comment that need to have carbon shadow pricing per tonne in embodied material/ project costs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cs typeface="Arial"/>
              </a:rPr>
              <a:t>How many CEOs balance cost and carbon? How is this translated through to senior management/ project budgets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cs typeface="Arial"/>
              </a:rPr>
              <a:t>Mention of the use of </a:t>
            </a:r>
            <a:r>
              <a:rPr lang="en-GB" sz="1400" dirty="0" err="1">
                <a:latin typeface="Arial"/>
                <a:cs typeface="Arial"/>
              </a:rPr>
              <a:t>Qflow</a:t>
            </a:r>
            <a:r>
              <a:rPr lang="en-GB" sz="1400" dirty="0">
                <a:latin typeface="Arial"/>
                <a:cs typeface="Arial"/>
              </a:rPr>
              <a:t>(£) – automatic software for monitoring. Includes QR codes for material and waste dockets (feeds into measuring project footprint). (I think this came from </a:t>
            </a:r>
            <a:r>
              <a:rPr lang="en-GB" sz="1400" dirty="0" err="1">
                <a:latin typeface="Arial"/>
                <a:cs typeface="Arial"/>
              </a:rPr>
              <a:t>Eurovia</a:t>
            </a:r>
            <a:r>
              <a:rPr lang="en-GB" sz="1400" dirty="0">
                <a:latin typeface="Arial"/>
                <a:cs typeface="Arial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cs typeface="Arial"/>
              </a:rPr>
              <a:t>Does MHA/ Clients have a carbon budget (delegate referring to £ rather than CO2) that is driven by central government that could ‘subsidise’ low carbon initiatives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cs typeface="Arial"/>
              </a:rPr>
              <a:t>ECI needs to drive low carbon agenda and discussions (refers to JS and EH presentations about reducing carbon early in the process)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cs typeface="Arial"/>
              </a:rPr>
              <a:t>MHA Schemes need to have unified carbon (and sustainability) KPIs to avoid duplications and costs of data collection and reporting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cs typeface="Arial"/>
              </a:rPr>
              <a:t>Ownership – need to be engineers with the support of sustainability specialists (EH comment that there are lots of strong graduates from all fields with this knowledge coming through)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400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400" dirty="0">
              <a:latin typeface="Arial"/>
              <a:cs typeface="Arial"/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69026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703</Words>
  <Application>Microsoft Office PowerPoint</Application>
  <PresentationFormat>Widescreen</PresentationFormat>
  <Paragraphs>58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AECOM Sans</vt:lpstr>
      <vt:lpstr>Arial</vt:lpstr>
      <vt:lpstr>Calibri</vt:lpstr>
      <vt:lpstr>Calibri Light</vt:lpstr>
      <vt:lpstr>Helvetica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vicky santy</dc:creator>
  <cp:lastModifiedBy>Harris, Eoin</cp:lastModifiedBy>
  <cp:revision>17</cp:revision>
  <dcterms:created xsi:type="dcterms:W3CDTF">2020-09-16T12:32:01Z</dcterms:created>
  <dcterms:modified xsi:type="dcterms:W3CDTF">2021-10-14T16:05:56Z</dcterms:modified>
</cp:coreProperties>
</file>