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4"/>
  </p:sldMasterIdLst>
  <p:notesMasterIdLst>
    <p:notesMasterId r:id="rId18"/>
  </p:notesMasterIdLst>
  <p:handoutMasterIdLst>
    <p:handoutMasterId r:id="rId19"/>
  </p:handoutMasterIdLst>
  <p:sldIdLst>
    <p:sldId id="256" r:id="rId5"/>
    <p:sldId id="376" r:id="rId6"/>
    <p:sldId id="377" r:id="rId7"/>
    <p:sldId id="379" r:id="rId8"/>
    <p:sldId id="386" r:id="rId9"/>
    <p:sldId id="381" r:id="rId10"/>
    <p:sldId id="380" r:id="rId11"/>
    <p:sldId id="383" r:id="rId12"/>
    <p:sldId id="382" r:id="rId13"/>
    <p:sldId id="385" r:id="rId14"/>
    <p:sldId id="384" r:id="rId15"/>
    <p:sldId id="387" r:id="rId16"/>
    <p:sldId id="290" r:id="rId17"/>
  </p:sldIdLst>
  <p:sldSz cx="9144000" cy="6858000" type="screen4x3"/>
  <p:notesSz cx="9926638" cy="6797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B700"/>
    <a:srgbClr val="6A6D71"/>
    <a:srgbClr val="B58829"/>
    <a:srgbClr val="B9441F"/>
    <a:srgbClr val="EF7D00"/>
    <a:srgbClr val="FBC900"/>
    <a:srgbClr val="79679C"/>
    <a:srgbClr val="FF8200"/>
    <a:srgbClr val="7F7F7F"/>
    <a:srgbClr val="7C69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72" autoAdjust="0"/>
    <p:restoredTop sz="80800" autoAdjust="0"/>
  </p:normalViewPr>
  <p:slideViewPr>
    <p:cSldViewPr snapToGrid="0">
      <p:cViewPr>
        <p:scale>
          <a:sx n="70" d="100"/>
          <a:sy n="70" d="100"/>
        </p:scale>
        <p:origin x="-2814" y="-6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21696" y="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DAA654-5E25-477C-99B2-9A379A90B517}" type="datetimeFigureOut">
              <a:rPr lang="en-GB" smtClean="0"/>
              <a:t>03/09/2018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456324"/>
            <a:ext cx="4302625" cy="3402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21696" y="6456324"/>
            <a:ext cx="4302625" cy="3402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050A6D-FEF4-421D-8FC8-1B24A99BA8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29094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2799" y="0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12483F-9CBF-4961-BCA9-16D47C7AD2EF}" type="datetimeFigureOut">
              <a:rPr lang="en-GB" smtClean="0"/>
              <a:t>03/09/2018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435350" y="850900"/>
            <a:ext cx="3055938" cy="2292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665" y="3271381"/>
            <a:ext cx="7941310" cy="267658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456612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2799" y="6456612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18EFBD-9A0C-470F-8B09-5BA0AC01CD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5879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18EFBD-9A0C-470F-8B09-5BA0AC01CDAD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574293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18EFBD-9A0C-470F-8B09-5BA0AC01CDAD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24383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18EFBD-9A0C-470F-8B09-5BA0AC01CDAD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243836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18EFBD-9A0C-470F-8B09-5BA0AC01CDAD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243836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18EFBD-9A0C-470F-8B09-5BA0AC01CDAD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77276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18EFBD-9A0C-470F-8B09-5BA0AC01CDAD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24383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18EFBD-9A0C-470F-8B09-5BA0AC01CDAD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24383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18EFBD-9A0C-470F-8B09-5BA0AC01CDAD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24383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18EFBD-9A0C-470F-8B09-5BA0AC01CDAD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24383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18EFBD-9A0C-470F-8B09-5BA0AC01CDAD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24383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18EFBD-9A0C-470F-8B09-5BA0AC01CDAD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24383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18EFBD-9A0C-470F-8B09-5BA0AC01CDAD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24383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18EFBD-9A0C-470F-8B09-5BA0AC01CDAD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24383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3998" cy="6857998"/>
          </a:xfrm>
          <a:prstGeom prst="rect">
            <a:avLst/>
          </a:prstGeom>
        </p:spPr>
      </p:pic>
      <p:sp>
        <p:nvSpPr>
          <p:cNvPr id="10" name="Title 1"/>
          <p:cNvSpPr>
            <a:spLocks noGrp="1"/>
          </p:cNvSpPr>
          <p:nvPr>
            <p:ph type="ctrTitle" hasCustomPrompt="1"/>
          </p:nvPr>
        </p:nvSpPr>
        <p:spPr>
          <a:xfrm>
            <a:off x="430744" y="2385440"/>
            <a:ext cx="5258856" cy="750666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>
                <a:solidFill>
                  <a:srgbClr val="6A6D71"/>
                </a:solidFill>
              </a:defRPr>
            </a:lvl1pPr>
          </a:lstStyle>
          <a:p>
            <a:r>
              <a:rPr lang="en-GB" dirty="0" smtClean="0"/>
              <a:t>Presentation title</a:t>
            </a:r>
            <a:endParaRPr lang="en-US" dirty="0"/>
          </a:p>
        </p:txBody>
      </p:sp>
      <p:sp>
        <p:nvSpPr>
          <p:cNvPr id="1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0743" y="3136106"/>
            <a:ext cx="4420655" cy="505043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buNone/>
              <a:defRPr b="1">
                <a:solidFill>
                  <a:srgbClr val="B58829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 smtClean="0"/>
              <a:t>Add a subtitle here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9117" y="478844"/>
            <a:ext cx="3404103" cy="1119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65540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ade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131770" y="288246"/>
            <a:ext cx="8281608" cy="67510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>
              <a:defRPr sz="2800" b="0" cap="none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GB" dirty="0" smtClean="0"/>
              <a:t>Slide title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628650" y="1445741"/>
            <a:ext cx="7886700" cy="4731222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71633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610" y="222609"/>
            <a:ext cx="7886700" cy="747671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60982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 dirty="0" smtClean="0"/>
              <a:t>Add a title for the slide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28650" y="1458097"/>
            <a:ext cx="3886200" cy="4718866"/>
          </a:xfrm>
        </p:spPr>
        <p:txBody>
          <a:bodyPr/>
          <a:lstStyle>
            <a:lvl1pPr>
              <a:defRPr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>
              <a:defRPr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Bullets can go here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458097"/>
            <a:ext cx="3886200" cy="4718866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65640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 dirty="0" smtClean="0"/>
              <a:t>Slide title goes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42339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">
    <p:bg>
      <p:bgPr>
        <a:solidFill>
          <a:srgbClr val="DEDED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Untitled-1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amey-logo-white.pn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005638" y="5562600"/>
            <a:ext cx="1801812" cy="1016000"/>
          </a:xfrm>
          <a:prstGeom prst="rect">
            <a:avLst/>
          </a:prstGeom>
          <a:effectLst>
            <a:outerShdw blurRad="288925" dir="2700000" algn="tl" rotWithShape="0">
              <a:srgbClr val="000000">
                <a:alpha val="77000"/>
              </a:srgb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0744" y="2702313"/>
            <a:ext cx="5258856" cy="750666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>
                <a:solidFill>
                  <a:srgbClr val="5F6369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0743" y="3452979"/>
            <a:ext cx="4420655" cy="505043"/>
          </a:xfrm>
          <a:prstGeom prst="rect">
            <a:avLst/>
          </a:prstGeom>
        </p:spPr>
        <p:txBody>
          <a:bodyPr anchor="b"/>
          <a:lstStyle>
            <a:lvl1pPr marL="0" indent="0" algn="l">
              <a:buNone/>
              <a:defRPr b="1">
                <a:solidFill>
                  <a:srgbClr val="EF7D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173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9700" y="204829"/>
            <a:ext cx="6677559" cy="7476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445741"/>
            <a:ext cx="7886700" cy="47312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0" y="6578599"/>
            <a:ext cx="9144000" cy="279401"/>
          </a:xfrm>
          <a:prstGeom prst="rect">
            <a:avLst/>
          </a:prstGeom>
          <a:gradFill flip="none" rotWithShape="1">
            <a:gsLst>
              <a:gs pos="0">
                <a:srgbClr val="6A6D71"/>
              </a:gs>
              <a:gs pos="50000">
                <a:schemeClr val="bg1"/>
              </a:gs>
              <a:gs pos="100000">
                <a:srgbClr val="B58829"/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" name="Picture 34" descr="pageshade.png"/>
          <p:cNvPicPr>
            <a:picLocks noChangeAspect="1"/>
          </p:cNvPicPr>
          <p:nvPr/>
        </p:nvPicPr>
        <p:blipFill>
          <a:blip r:embed="rId8">
            <a:alphaModFix amt="37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70281"/>
            <a:ext cx="9144000" cy="268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20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6000" y="217283"/>
            <a:ext cx="2092198" cy="688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9534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9" r:id="rId2"/>
    <p:sldLayoutId id="2147483662" r:id="rId3"/>
    <p:sldLayoutId id="2147483664" r:id="rId4"/>
    <p:sldLayoutId id="2147483666" r:id="rId5"/>
    <p:sldLayoutId id="2147483680" r:id="rId6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rgbClr val="6A6D7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B58829"/>
        </a:buClr>
        <a:buFont typeface="Arial" panose="020B0604020202020204" pitchFamily="34" charset="0"/>
        <a:buChar char="•"/>
        <a:defRPr sz="2400" kern="1200">
          <a:solidFill>
            <a:srgbClr val="6A6D7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B58829"/>
        </a:buClr>
        <a:buFont typeface="Arial" panose="020B0604020202020204" pitchFamily="34" charset="0"/>
        <a:buChar char="•"/>
        <a:defRPr sz="2000" kern="1200">
          <a:solidFill>
            <a:srgbClr val="6A6D7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B58829"/>
        </a:buClr>
        <a:buFont typeface="Arial" panose="020B0604020202020204" pitchFamily="34" charset="0"/>
        <a:buChar char="•"/>
        <a:defRPr sz="1800" kern="1200">
          <a:solidFill>
            <a:srgbClr val="6A6D7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B58829"/>
        </a:buClr>
        <a:buFont typeface="Arial" panose="020B0604020202020204" pitchFamily="34" charset="0"/>
        <a:buChar char="•"/>
        <a:defRPr sz="1800" kern="1200">
          <a:solidFill>
            <a:srgbClr val="6A6D7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B58829"/>
        </a:buClr>
        <a:buFont typeface="Arial" panose="020B0604020202020204" pitchFamily="34" charset="0"/>
        <a:buChar char="•"/>
        <a:defRPr sz="1800" kern="1200">
          <a:solidFill>
            <a:srgbClr val="6A6D7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paul.boss@staffordshire.gov.uk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paul.boss@amey.co.uk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ctrTitle"/>
          </p:nvPr>
        </p:nvSpPr>
        <p:spPr>
          <a:xfrm>
            <a:off x="430744" y="2385440"/>
            <a:ext cx="5807094" cy="750666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Midland Service Improvement Group</a:t>
            </a:r>
            <a:endParaRPr lang="en-GB" dirty="0"/>
          </a:p>
        </p:txBody>
      </p:sp>
      <p:sp>
        <p:nvSpPr>
          <p:cNvPr id="11" name="Subtitle 10"/>
          <p:cNvSpPr>
            <a:spLocks noGrp="1"/>
          </p:cNvSpPr>
          <p:nvPr>
            <p:ph type="subTitle" idx="1"/>
          </p:nvPr>
        </p:nvSpPr>
        <p:spPr>
          <a:xfrm>
            <a:off x="430743" y="3507475"/>
            <a:ext cx="7812505" cy="559558"/>
          </a:xfrm>
        </p:spPr>
        <p:txBody>
          <a:bodyPr>
            <a:normAutofit fontScale="85000" lnSpcReduction="10000"/>
          </a:bodyPr>
          <a:lstStyle/>
          <a:p>
            <a:r>
              <a:rPr lang="en-GB" dirty="0" smtClean="0"/>
              <a:t>Highway Maintenance and Asset Management Task group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33607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 smtClean="0"/>
              <a:t>Discussion Board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158844"/>
            <a:ext cx="7886700" cy="5018119"/>
          </a:xfrm>
        </p:spPr>
        <p:txBody>
          <a:bodyPr>
            <a:normAutofit/>
          </a:bodyPr>
          <a:lstStyle/>
          <a:p>
            <a:r>
              <a:rPr lang="en-GB" sz="3000" b="1" dirty="0" smtClean="0">
                <a:solidFill>
                  <a:schemeClr val="tx1"/>
                </a:solidFill>
              </a:rPr>
              <a:t>Pavement Management Systems</a:t>
            </a:r>
          </a:p>
          <a:p>
            <a:r>
              <a:rPr lang="en-GB" sz="3000" b="1" dirty="0" smtClean="0">
                <a:solidFill>
                  <a:schemeClr val="tx1"/>
                </a:solidFill>
              </a:rPr>
              <a:t>Asset Management Tools (Software)</a:t>
            </a:r>
          </a:p>
          <a:p>
            <a:r>
              <a:rPr lang="en-GB" sz="3000" b="1" dirty="0" smtClean="0">
                <a:solidFill>
                  <a:schemeClr val="tx1"/>
                </a:solidFill>
              </a:rPr>
              <a:t>Preventative Surfacing Guarantee Periods</a:t>
            </a:r>
          </a:p>
          <a:p>
            <a:r>
              <a:rPr lang="en-GB" sz="3000" b="1" dirty="0" smtClean="0">
                <a:solidFill>
                  <a:schemeClr val="tx1"/>
                </a:solidFill>
              </a:rPr>
              <a:t>Performance Frameworks</a:t>
            </a:r>
          </a:p>
          <a:p>
            <a:r>
              <a:rPr lang="en-GB" sz="3000" b="1" dirty="0" smtClean="0">
                <a:solidFill>
                  <a:schemeClr val="tx1"/>
                </a:solidFill>
              </a:rPr>
              <a:t>Skid Resistance Policies</a:t>
            </a:r>
          </a:p>
          <a:p>
            <a:r>
              <a:rPr lang="en-GB" sz="3000" b="1" dirty="0" smtClean="0">
                <a:solidFill>
                  <a:schemeClr val="tx1"/>
                </a:solidFill>
              </a:rPr>
              <a:t>Vehicle Access Crossings</a:t>
            </a:r>
          </a:p>
          <a:p>
            <a:r>
              <a:rPr lang="en-GB" sz="3000" b="1" dirty="0" smtClean="0">
                <a:solidFill>
                  <a:schemeClr val="tx1"/>
                </a:solidFill>
              </a:rPr>
              <a:t>Safety Inspector Outputs (New </a:t>
            </a:r>
            <a:r>
              <a:rPr lang="en-GB" sz="3000" b="1" dirty="0" err="1" smtClean="0">
                <a:solidFill>
                  <a:schemeClr val="tx1"/>
                </a:solidFill>
              </a:rPr>
              <a:t>CoP</a:t>
            </a:r>
            <a:r>
              <a:rPr lang="en-GB" sz="3000" b="1" dirty="0" smtClean="0">
                <a:solidFill>
                  <a:schemeClr val="tx1"/>
                </a:solidFill>
              </a:rPr>
              <a:t>)</a:t>
            </a:r>
          </a:p>
          <a:p>
            <a:r>
              <a:rPr lang="en-GB" sz="3000" b="1" dirty="0" smtClean="0">
                <a:solidFill>
                  <a:schemeClr val="tx1"/>
                </a:solidFill>
              </a:rPr>
              <a:t>Gully Emptying Outputs</a:t>
            </a:r>
          </a:p>
        </p:txBody>
      </p:sp>
    </p:spTree>
    <p:extLst>
      <p:ext uri="{BB962C8B-B14F-4D97-AF65-F5344CB8AC3E}">
        <p14:creationId xmlns:p14="http://schemas.microsoft.com/office/powerpoint/2010/main" val="1213845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 smtClean="0"/>
              <a:t>Efficiencies / Improvements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158844"/>
            <a:ext cx="7886700" cy="5018119"/>
          </a:xfrm>
        </p:spPr>
        <p:txBody>
          <a:bodyPr>
            <a:normAutofit/>
          </a:bodyPr>
          <a:lstStyle/>
          <a:p>
            <a:r>
              <a:rPr lang="en-GB" sz="3000" b="1" dirty="0" smtClean="0">
                <a:solidFill>
                  <a:schemeClr val="tx1"/>
                </a:solidFill>
              </a:rPr>
              <a:t>Over 240 examples of Efficiencies and Improvements </a:t>
            </a:r>
          </a:p>
          <a:p>
            <a:r>
              <a:rPr lang="en-GB" sz="3000" b="1" dirty="0" smtClean="0">
                <a:solidFill>
                  <a:schemeClr val="tx1"/>
                </a:solidFill>
              </a:rPr>
              <a:t>Collaborative Policy Development</a:t>
            </a:r>
          </a:p>
          <a:p>
            <a:r>
              <a:rPr lang="en-GB" sz="3000" b="1" dirty="0" smtClean="0">
                <a:solidFill>
                  <a:schemeClr val="tx1"/>
                </a:solidFill>
              </a:rPr>
              <a:t>Collaborative Training</a:t>
            </a:r>
          </a:p>
          <a:p>
            <a:r>
              <a:rPr lang="en-GB" sz="3000" b="1" dirty="0" smtClean="0">
                <a:solidFill>
                  <a:schemeClr val="tx1"/>
                </a:solidFill>
              </a:rPr>
              <a:t>Incentive Funding </a:t>
            </a:r>
          </a:p>
          <a:p>
            <a:r>
              <a:rPr lang="en-GB" sz="3000" b="1" dirty="0" smtClean="0">
                <a:solidFill>
                  <a:schemeClr val="tx1"/>
                </a:solidFill>
              </a:rPr>
              <a:t>Light Touch Peer Reviews</a:t>
            </a:r>
          </a:p>
          <a:p>
            <a:r>
              <a:rPr lang="en-GB" sz="3000" b="1" dirty="0" smtClean="0">
                <a:solidFill>
                  <a:schemeClr val="tx1"/>
                </a:solidFill>
              </a:rPr>
              <a:t>Structures Issues Design Fixes</a:t>
            </a:r>
          </a:p>
          <a:p>
            <a:r>
              <a:rPr lang="en-GB" sz="3000" b="1" dirty="0" smtClean="0">
                <a:solidFill>
                  <a:schemeClr val="tx1"/>
                </a:solidFill>
              </a:rPr>
              <a:t>Use of Low Temperature asphalts</a:t>
            </a:r>
          </a:p>
          <a:p>
            <a:r>
              <a:rPr lang="en-GB" sz="3000" b="1" dirty="0" smtClean="0">
                <a:solidFill>
                  <a:schemeClr val="tx1"/>
                </a:solidFill>
              </a:rPr>
              <a:t>Material Spec and Asphalt Paving</a:t>
            </a:r>
          </a:p>
          <a:p>
            <a:endParaRPr lang="en-GB" sz="3000" b="1" dirty="0" smtClean="0">
              <a:solidFill>
                <a:schemeClr val="tx1"/>
              </a:solidFill>
            </a:endParaRPr>
          </a:p>
          <a:p>
            <a:endParaRPr lang="en-GB" sz="30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1221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 smtClean="0"/>
              <a:t>MSIG / MHA – Working as One</a:t>
            </a:r>
            <a:endParaRPr lang="en-GB" b="1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250" y="2867819"/>
            <a:ext cx="28575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250" y="2628900"/>
            <a:ext cx="28575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627" y="1433015"/>
            <a:ext cx="7770125" cy="46521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67945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Title 3"/>
          <p:cNvSpPr>
            <a:spLocks noGrp="1"/>
          </p:cNvSpPr>
          <p:nvPr>
            <p:ph type="ctrTitle"/>
          </p:nvPr>
        </p:nvSpPr>
        <p:spPr>
          <a:xfrm>
            <a:off x="430743" y="1487606"/>
            <a:ext cx="8385711" cy="3916907"/>
          </a:xfrm>
        </p:spPr>
        <p:txBody>
          <a:bodyPr>
            <a:normAutofit fontScale="90000"/>
          </a:bodyPr>
          <a:lstStyle/>
          <a:p>
            <a:pPr algn="ctr"/>
            <a:r>
              <a:rPr lang="en-GB" altLang="en-US" sz="6600" b="1" dirty="0" smtClean="0"/>
              <a:t/>
            </a:r>
            <a:br>
              <a:rPr lang="en-GB" altLang="en-US" sz="6600" b="1" dirty="0" smtClean="0"/>
            </a:br>
            <a:r>
              <a:rPr lang="en-GB" altLang="en-US" sz="6600" b="1" dirty="0"/>
              <a:t/>
            </a:r>
            <a:br>
              <a:rPr lang="en-GB" altLang="en-US" sz="6600" b="1" dirty="0"/>
            </a:br>
            <a:r>
              <a:rPr lang="en-GB" altLang="en-US" sz="6600" b="1" dirty="0" smtClean="0"/>
              <a:t>Thank you</a:t>
            </a:r>
            <a:br>
              <a:rPr lang="en-GB" altLang="en-US" sz="6600" b="1" dirty="0" smtClean="0"/>
            </a:br>
            <a:r>
              <a:rPr lang="en-GB" altLang="en-US" sz="6600" b="1" dirty="0" smtClean="0"/>
              <a:t/>
            </a:r>
            <a:br>
              <a:rPr lang="en-GB" altLang="en-US" sz="6600" b="1" dirty="0" smtClean="0"/>
            </a:br>
            <a:r>
              <a:rPr lang="en-GB" altLang="en-US" b="1" dirty="0" smtClean="0">
                <a:hlinkClick r:id="rId3"/>
              </a:rPr>
              <a:t>paul.boss@staffordshire.gov.uk</a:t>
            </a:r>
            <a:r>
              <a:rPr lang="en-GB" altLang="en-US" b="1" dirty="0" smtClean="0"/>
              <a:t/>
            </a:r>
            <a:br>
              <a:rPr lang="en-GB" altLang="en-US" b="1" dirty="0" smtClean="0"/>
            </a:br>
            <a:r>
              <a:rPr lang="en-GB" altLang="en-US" b="1" dirty="0" smtClean="0">
                <a:hlinkClick r:id="rId4"/>
              </a:rPr>
              <a:t>paul.boss@amey.co.uk</a:t>
            </a:r>
            <a:r>
              <a:rPr lang="en-GB" altLang="en-US" b="1" dirty="0" smtClean="0"/>
              <a:t/>
            </a:r>
            <a:br>
              <a:rPr lang="en-GB" altLang="en-US" b="1" dirty="0" smtClean="0"/>
            </a:br>
            <a:r>
              <a:rPr lang="en-GB" altLang="en-US" b="1" dirty="0" smtClean="0"/>
              <a:t/>
            </a:r>
            <a:br>
              <a:rPr lang="en-GB" altLang="en-US" b="1" dirty="0" smtClean="0"/>
            </a:br>
            <a:r>
              <a:rPr lang="en-GB" altLang="en-US" sz="6600" dirty="0" smtClean="0"/>
              <a:t/>
            </a:r>
            <a:br>
              <a:rPr lang="en-GB" altLang="en-US" sz="6600" dirty="0" smtClean="0"/>
            </a:br>
            <a:r>
              <a:rPr lang="en-GB" altLang="en-US" dirty="0" smtClean="0"/>
              <a:t/>
            </a:r>
            <a:br>
              <a:rPr lang="en-GB" altLang="en-US" dirty="0" smtClean="0"/>
            </a:br>
            <a:r>
              <a:rPr lang="en-GB" altLang="en-US" dirty="0" smtClean="0"/>
              <a:t>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4057770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 smtClean="0"/>
              <a:t>Incentivised Funding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158844"/>
            <a:ext cx="7886700" cy="5018119"/>
          </a:xfrm>
        </p:spPr>
        <p:txBody>
          <a:bodyPr>
            <a:normAutofit/>
          </a:bodyPr>
          <a:lstStyle/>
          <a:p>
            <a:r>
              <a:rPr lang="en-GB" sz="3000" b="1" dirty="0" smtClean="0">
                <a:solidFill>
                  <a:schemeClr val="tx1"/>
                </a:solidFill>
              </a:rPr>
              <a:t>DfT Self-Assessment 16/17 – 20/21</a:t>
            </a:r>
          </a:p>
          <a:p>
            <a:r>
              <a:rPr lang="en-GB" sz="3000" b="1" dirty="0" smtClean="0">
                <a:solidFill>
                  <a:schemeClr val="tx1"/>
                </a:solidFill>
              </a:rPr>
              <a:t>Level 2 – 16/17</a:t>
            </a:r>
          </a:p>
          <a:p>
            <a:r>
              <a:rPr lang="en-GB" sz="3000" b="1" dirty="0" smtClean="0">
                <a:solidFill>
                  <a:schemeClr val="tx1"/>
                </a:solidFill>
              </a:rPr>
              <a:t>Level 3 – 17/18</a:t>
            </a:r>
          </a:p>
          <a:p>
            <a:r>
              <a:rPr lang="en-GB" sz="3000" b="1" dirty="0" smtClean="0">
                <a:solidFill>
                  <a:schemeClr val="tx1"/>
                </a:solidFill>
              </a:rPr>
              <a:t>Communications</a:t>
            </a:r>
          </a:p>
          <a:p>
            <a:r>
              <a:rPr lang="en-GB" sz="3000" b="1" dirty="0" smtClean="0">
                <a:solidFill>
                  <a:schemeClr val="tx1"/>
                </a:solidFill>
              </a:rPr>
              <a:t>Lifecycle Planning </a:t>
            </a:r>
          </a:p>
          <a:p>
            <a:r>
              <a:rPr lang="en-GB" sz="3000" b="1" dirty="0" smtClean="0">
                <a:solidFill>
                  <a:schemeClr val="tx1"/>
                </a:solidFill>
              </a:rPr>
              <a:t>Resilient </a:t>
            </a:r>
            <a:r>
              <a:rPr lang="en-GB" sz="3000" b="1" dirty="0" smtClean="0">
                <a:solidFill>
                  <a:schemeClr val="tx1"/>
                </a:solidFill>
              </a:rPr>
              <a:t>Networks</a:t>
            </a:r>
            <a:endParaRPr lang="en-GB" sz="30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GB" sz="3000" b="1" dirty="0" smtClean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9519" y="3191017"/>
            <a:ext cx="2247900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6350" y="4163420"/>
            <a:ext cx="2286000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29952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 smtClean="0"/>
              <a:t>Level 2 / Level 3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9455" y="1445447"/>
            <a:ext cx="7886700" cy="5018119"/>
          </a:xfrm>
        </p:spPr>
        <p:txBody>
          <a:bodyPr>
            <a:normAutofit/>
          </a:bodyPr>
          <a:lstStyle/>
          <a:p>
            <a:r>
              <a:rPr lang="en-GB" sz="3000" b="1" dirty="0" smtClean="0">
                <a:solidFill>
                  <a:schemeClr val="tx1"/>
                </a:solidFill>
              </a:rPr>
              <a:t>Communications Strategies</a:t>
            </a:r>
          </a:p>
          <a:p>
            <a:pPr lvl="1"/>
            <a:r>
              <a:rPr lang="en-GB" sz="2600" b="1" dirty="0" smtClean="0">
                <a:solidFill>
                  <a:schemeClr val="tx1"/>
                </a:solidFill>
              </a:rPr>
              <a:t>Pitching the Message</a:t>
            </a:r>
            <a:endParaRPr lang="en-GB" sz="2600" b="1" dirty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endParaRPr lang="en-GB" sz="2600" b="1" dirty="0" smtClean="0">
              <a:solidFill>
                <a:schemeClr val="tx1"/>
              </a:solidFill>
            </a:endParaRPr>
          </a:p>
          <a:p>
            <a:r>
              <a:rPr lang="en-GB" sz="3000" b="1" dirty="0" smtClean="0">
                <a:solidFill>
                  <a:schemeClr val="tx1"/>
                </a:solidFill>
              </a:rPr>
              <a:t>Lifecycle Planning Framework Document – December 2017</a:t>
            </a:r>
          </a:p>
          <a:p>
            <a:pPr lvl="1"/>
            <a:r>
              <a:rPr lang="en-GB" sz="2600" b="1" dirty="0" smtClean="0">
                <a:solidFill>
                  <a:schemeClr val="tx1"/>
                </a:solidFill>
              </a:rPr>
              <a:t>Hierarchy Review</a:t>
            </a:r>
          </a:p>
          <a:p>
            <a:pPr lvl="1"/>
            <a:endParaRPr lang="en-GB" sz="2600" b="1" dirty="0" smtClean="0">
              <a:solidFill>
                <a:schemeClr val="tx1"/>
              </a:solidFill>
            </a:endParaRPr>
          </a:p>
          <a:p>
            <a:pPr lvl="1"/>
            <a:endParaRPr lang="en-GB" sz="2600" b="1" dirty="0" smtClean="0">
              <a:solidFill>
                <a:schemeClr val="tx1"/>
              </a:solidFill>
            </a:endParaRPr>
          </a:p>
          <a:p>
            <a:r>
              <a:rPr lang="en-GB" sz="3000" b="1" dirty="0" smtClean="0">
                <a:solidFill>
                  <a:schemeClr val="tx1"/>
                </a:solidFill>
              </a:rPr>
              <a:t>Resilient Network</a:t>
            </a:r>
          </a:p>
          <a:p>
            <a:pPr lvl="1"/>
            <a:r>
              <a:rPr lang="en-GB" sz="2600" b="1" dirty="0" smtClean="0">
                <a:solidFill>
                  <a:schemeClr val="tx1"/>
                </a:solidFill>
              </a:rPr>
              <a:t>Member Documents and Presentations</a:t>
            </a:r>
          </a:p>
          <a:p>
            <a:pPr lvl="1"/>
            <a:r>
              <a:rPr lang="en-GB" sz="2600" b="1" dirty="0" smtClean="0">
                <a:solidFill>
                  <a:schemeClr val="tx1"/>
                </a:solidFill>
              </a:rPr>
              <a:t>Cross Authority Network Border Points</a:t>
            </a:r>
            <a:endParaRPr lang="en-GB" sz="2200" b="1" dirty="0" smtClean="0">
              <a:solidFill>
                <a:schemeClr val="tx1"/>
              </a:solidFill>
            </a:endParaRPr>
          </a:p>
          <a:p>
            <a:endParaRPr lang="en-GB" sz="3000" b="1" dirty="0" smtClean="0">
              <a:solidFill>
                <a:schemeClr val="tx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6017" y="1152445"/>
            <a:ext cx="1730137" cy="218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3992" y="3923381"/>
            <a:ext cx="2120592" cy="15883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02842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 smtClean="0"/>
              <a:t>Code of Practice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158844"/>
            <a:ext cx="7886700" cy="5018119"/>
          </a:xfrm>
        </p:spPr>
        <p:txBody>
          <a:bodyPr>
            <a:normAutofit/>
          </a:bodyPr>
          <a:lstStyle/>
          <a:p>
            <a:r>
              <a:rPr lang="en-GB" sz="3000" b="1" dirty="0" smtClean="0">
                <a:solidFill>
                  <a:schemeClr val="tx1"/>
                </a:solidFill>
              </a:rPr>
              <a:t>Well Maintained Highway Infrastructure – October 2016</a:t>
            </a:r>
          </a:p>
          <a:p>
            <a:r>
              <a:rPr lang="en-GB" sz="3000" b="1" dirty="0" smtClean="0">
                <a:solidFill>
                  <a:schemeClr val="tx1"/>
                </a:solidFill>
              </a:rPr>
              <a:t>Risk Based Approach</a:t>
            </a:r>
          </a:p>
          <a:p>
            <a:r>
              <a:rPr lang="en-GB" sz="3000" b="1" dirty="0" smtClean="0">
                <a:solidFill>
                  <a:schemeClr val="tx1"/>
                </a:solidFill>
              </a:rPr>
              <a:t>Light Touch Peer Reviews</a:t>
            </a:r>
          </a:p>
          <a:p>
            <a:r>
              <a:rPr lang="en-GB" sz="3000" b="1" dirty="0" smtClean="0">
                <a:solidFill>
                  <a:schemeClr val="tx1"/>
                </a:solidFill>
              </a:rPr>
              <a:t>Identify Areas of Weakness</a:t>
            </a:r>
          </a:p>
          <a:p>
            <a:r>
              <a:rPr lang="en-GB" sz="3000" b="1" dirty="0" smtClean="0">
                <a:solidFill>
                  <a:schemeClr val="tx1"/>
                </a:solidFill>
              </a:rPr>
              <a:t>MHA/MSIG Workshop – July 2017</a:t>
            </a:r>
          </a:p>
          <a:p>
            <a:r>
              <a:rPr lang="en-GB" sz="3000" b="1" dirty="0" smtClean="0">
                <a:solidFill>
                  <a:schemeClr val="tx1"/>
                </a:solidFill>
              </a:rPr>
              <a:t>Risk Based Workshop – March 2018</a:t>
            </a:r>
          </a:p>
          <a:p>
            <a:r>
              <a:rPr lang="en-GB" sz="3000" b="1" dirty="0" smtClean="0">
                <a:solidFill>
                  <a:schemeClr val="tx1"/>
                </a:solidFill>
              </a:rPr>
              <a:t>High Level Principles Approach to Safety Inspections and Response Times 2016, Revised 2018</a:t>
            </a:r>
          </a:p>
          <a:p>
            <a:endParaRPr lang="en-GB" sz="30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3677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 smtClean="0"/>
              <a:t>Risk Based Approach 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158844"/>
            <a:ext cx="7886700" cy="5018119"/>
          </a:xfrm>
        </p:spPr>
        <p:txBody>
          <a:bodyPr>
            <a:normAutofit/>
          </a:bodyPr>
          <a:lstStyle/>
          <a:p>
            <a:r>
              <a:rPr lang="en-GB" sz="3000" b="1" dirty="0" smtClean="0">
                <a:solidFill>
                  <a:schemeClr val="tx1"/>
                </a:solidFill>
              </a:rPr>
              <a:t>Competent RBA Safety Inspectors</a:t>
            </a:r>
          </a:p>
          <a:p>
            <a:r>
              <a:rPr lang="en-GB" sz="3000" b="1" dirty="0" smtClean="0">
                <a:solidFill>
                  <a:schemeClr val="tx1"/>
                </a:solidFill>
              </a:rPr>
              <a:t>RBA Safety Inspector Training</a:t>
            </a:r>
          </a:p>
          <a:p>
            <a:r>
              <a:rPr lang="en-GB" sz="3000" b="1" dirty="0" smtClean="0">
                <a:solidFill>
                  <a:schemeClr val="tx1"/>
                </a:solidFill>
              </a:rPr>
              <a:t>National Certificated Training by Accredited Training Organisations</a:t>
            </a:r>
          </a:p>
          <a:p>
            <a:r>
              <a:rPr lang="en-GB" sz="3000" b="1" dirty="0" smtClean="0">
                <a:solidFill>
                  <a:schemeClr val="tx1"/>
                </a:solidFill>
              </a:rPr>
              <a:t>Submitted Research Proposal through the UKRLG Asset Management Board</a:t>
            </a:r>
          </a:p>
          <a:p>
            <a:r>
              <a:rPr lang="en-GB" sz="3000" b="1" dirty="0" smtClean="0">
                <a:solidFill>
                  <a:schemeClr val="tx1"/>
                </a:solidFill>
              </a:rPr>
              <a:t>Develop a Framework from which training organisations can develop and run certificated training for both dimension and dimensionless policies</a:t>
            </a:r>
          </a:p>
        </p:txBody>
      </p:sp>
    </p:spTree>
    <p:extLst>
      <p:ext uri="{BB962C8B-B14F-4D97-AF65-F5344CB8AC3E}">
        <p14:creationId xmlns:p14="http://schemas.microsoft.com/office/powerpoint/2010/main" val="2471575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 smtClean="0"/>
              <a:t>Dimensionless RBA Policy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169994"/>
            <a:ext cx="7886700" cy="40069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 smtClean="0">
                <a:solidFill>
                  <a:schemeClr val="tx1"/>
                </a:solidFill>
              </a:rPr>
              <a:t>‘Anything </a:t>
            </a:r>
            <a:r>
              <a:rPr lang="en-US" sz="3200" b="1" dirty="0">
                <a:solidFill>
                  <a:schemeClr val="tx1"/>
                </a:solidFill>
              </a:rPr>
              <a:t>that a reasonable person can see and would recognise as a defect in the highway asset when travelling via the mode being used by the highway inspector at the time of </a:t>
            </a:r>
            <a:r>
              <a:rPr lang="en-US" sz="3200" b="1" dirty="0" smtClean="0">
                <a:solidFill>
                  <a:schemeClr val="tx1"/>
                </a:solidFill>
              </a:rPr>
              <a:t>inspection</a:t>
            </a:r>
            <a:r>
              <a:rPr lang="en-US" sz="3200" dirty="0" smtClean="0">
                <a:solidFill>
                  <a:schemeClr val="tx1"/>
                </a:solidFill>
              </a:rPr>
              <a:t>’</a:t>
            </a:r>
          </a:p>
          <a:p>
            <a:pPr marL="0" indent="0">
              <a:buNone/>
            </a:pPr>
            <a:endParaRPr lang="en-GB" sz="30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2310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 smtClean="0"/>
              <a:t>Dimensionless RBA Policy</a:t>
            </a:r>
            <a:endParaRPr lang="en-GB" b="1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319" y="1158874"/>
            <a:ext cx="8338782" cy="52555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01798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 smtClean="0"/>
              <a:t>Industry Presentations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158844"/>
            <a:ext cx="7886700" cy="5018119"/>
          </a:xfrm>
        </p:spPr>
        <p:txBody>
          <a:bodyPr>
            <a:normAutofit/>
          </a:bodyPr>
          <a:lstStyle/>
          <a:p>
            <a:r>
              <a:rPr lang="en-GB" sz="3000" b="1" dirty="0" smtClean="0">
                <a:solidFill>
                  <a:schemeClr val="tx1"/>
                </a:solidFill>
              </a:rPr>
              <a:t>Pavement Recycling</a:t>
            </a:r>
          </a:p>
          <a:p>
            <a:r>
              <a:rPr lang="en-GB" sz="3000" b="1" dirty="0" smtClean="0">
                <a:solidFill>
                  <a:schemeClr val="tx1"/>
                </a:solidFill>
              </a:rPr>
              <a:t>Gully Management Systems</a:t>
            </a:r>
          </a:p>
          <a:p>
            <a:r>
              <a:rPr lang="en-GB" sz="3000" b="1" dirty="0" smtClean="0">
                <a:solidFill>
                  <a:schemeClr val="tx1"/>
                </a:solidFill>
              </a:rPr>
              <a:t>Pavement Management Systems</a:t>
            </a:r>
          </a:p>
          <a:p>
            <a:r>
              <a:rPr lang="en-GB" sz="3000" b="1" dirty="0" smtClean="0">
                <a:solidFill>
                  <a:schemeClr val="tx1"/>
                </a:solidFill>
              </a:rPr>
              <a:t>Patching Materials and Systems</a:t>
            </a:r>
          </a:p>
          <a:p>
            <a:r>
              <a:rPr lang="en-GB" sz="3000" b="1" dirty="0" smtClean="0">
                <a:solidFill>
                  <a:schemeClr val="tx1"/>
                </a:solidFill>
              </a:rPr>
              <a:t>Specialist Surfacing Materials and Systems</a:t>
            </a:r>
          </a:p>
          <a:p>
            <a:r>
              <a:rPr lang="en-GB" sz="3000" b="1" dirty="0" smtClean="0">
                <a:solidFill>
                  <a:schemeClr val="tx1"/>
                </a:solidFill>
              </a:rPr>
              <a:t>Crack Sealing</a:t>
            </a:r>
          </a:p>
          <a:p>
            <a:r>
              <a:rPr lang="en-GB" sz="3000" b="1" dirty="0" smtClean="0">
                <a:solidFill>
                  <a:schemeClr val="tx1"/>
                </a:solidFill>
              </a:rPr>
              <a:t>Lining </a:t>
            </a:r>
          </a:p>
          <a:p>
            <a:r>
              <a:rPr lang="en-GB" sz="3000" b="1" dirty="0" smtClean="0">
                <a:solidFill>
                  <a:schemeClr val="tx1"/>
                </a:solidFill>
              </a:rPr>
              <a:t>Claim Defence Solicitor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5488" y="4101863"/>
            <a:ext cx="2466975" cy="184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3781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 smtClean="0"/>
              <a:t>Consultations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158844"/>
            <a:ext cx="7886700" cy="5018119"/>
          </a:xfrm>
        </p:spPr>
        <p:txBody>
          <a:bodyPr>
            <a:normAutofit/>
          </a:bodyPr>
          <a:lstStyle/>
          <a:p>
            <a:r>
              <a:rPr lang="en-GB" sz="3000" b="1" dirty="0" smtClean="0">
                <a:solidFill>
                  <a:schemeClr val="tx1"/>
                </a:solidFill>
              </a:rPr>
              <a:t>Major Roads Network</a:t>
            </a:r>
          </a:p>
          <a:p>
            <a:r>
              <a:rPr lang="en-GB" sz="3000" b="1" dirty="0" smtClean="0">
                <a:solidFill>
                  <a:schemeClr val="tx1"/>
                </a:solidFill>
              </a:rPr>
              <a:t>Transport Select Committee Inquiry into the Funding and Governance of Local Roads in England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66" y="3748339"/>
            <a:ext cx="3106298" cy="206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7909" y="3730018"/>
            <a:ext cx="3029803" cy="20854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00776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blank">
  <a:themeElements>
    <a:clrScheme name="Amey">
      <a:dk1>
        <a:sysClr val="windowText" lastClr="000000"/>
      </a:dk1>
      <a:lt1>
        <a:sysClr val="window" lastClr="FFFFFF"/>
      </a:lt1>
      <a:dk2>
        <a:srgbClr val="5F6369"/>
      </a:dk2>
      <a:lt2>
        <a:srgbClr val="7C6992"/>
      </a:lt2>
      <a:accent1>
        <a:srgbClr val="403A60"/>
      </a:accent1>
      <a:accent2>
        <a:srgbClr val="FF8200"/>
      </a:accent2>
      <a:accent3>
        <a:srgbClr val="B7BF10"/>
      </a:accent3>
      <a:accent4>
        <a:srgbClr val="4FA7CA"/>
      </a:accent4>
      <a:accent5>
        <a:srgbClr val="780044"/>
      </a:accent5>
      <a:accent6>
        <a:srgbClr val="CE0058"/>
      </a:accent6>
      <a:hlink>
        <a:srgbClr val="7C6992"/>
      </a:hlink>
      <a:folHlink>
        <a:srgbClr val="5F6369"/>
      </a:folHlink>
    </a:clrScheme>
    <a:fontScheme name="Amey Theme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9ED1ECB61F1B2449F5C2353E7CCCE01" ma:contentTypeVersion="0" ma:contentTypeDescription="Create a new document." ma:contentTypeScope="" ma:versionID="31e6d16b1ef4d1e089b22683ebad1ce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D1B9989-F8AB-44C9-BA03-7900EFC49F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2716C62-B24C-471B-B775-F1663FB9FD2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5C803E89-07EB-4FD4-ABBC-C5CEA72A27D9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3549</TotalTime>
  <Words>325</Words>
  <Application>Microsoft Office PowerPoint</Application>
  <PresentationFormat>On-screen Show (4:3)</PresentationFormat>
  <Paragraphs>82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blank</vt:lpstr>
      <vt:lpstr>Midland Service Improvement Group</vt:lpstr>
      <vt:lpstr>Incentivised Funding</vt:lpstr>
      <vt:lpstr>Level 2 / Level 3</vt:lpstr>
      <vt:lpstr>Code of Practice</vt:lpstr>
      <vt:lpstr>Risk Based Approach </vt:lpstr>
      <vt:lpstr>Dimensionless RBA Policy</vt:lpstr>
      <vt:lpstr>Dimensionless RBA Policy</vt:lpstr>
      <vt:lpstr>Industry Presentations</vt:lpstr>
      <vt:lpstr>Consultations</vt:lpstr>
      <vt:lpstr>Discussion Board</vt:lpstr>
      <vt:lpstr>Efficiencies / Improvements</vt:lpstr>
      <vt:lpstr>MSIG / MHA – Working as One</vt:lpstr>
      <vt:lpstr>  Thank you  paul.boss@staffordshire.gov.uk paul.boss@amey.co.uk                     </vt:lpstr>
    </vt:vector>
  </TitlesOfParts>
  <Company>Amey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Hodgson, Matthew</dc:creator>
  <cp:lastModifiedBy>Boss, Paul (Place)</cp:lastModifiedBy>
  <cp:revision>226</cp:revision>
  <cp:lastPrinted>2018-02-20T14:24:39Z</cp:lastPrinted>
  <dcterms:created xsi:type="dcterms:W3CDTF">2015-04-14T15:07:15Z</dcterms:created>
  <dcterms:modified xsi:type="dcterms:W3CDTF">2018-09-03T11:23:43Z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0x01010039ED1ECB61F1B2449F5C2353E7CCCE01</vt:lpwstr>
  </property>
</Properties>
</file>