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376" r:id="rId6"/>
    <p:sldId id="377" r:id="rId7"/>
    <p:sldId id="379" r:id="rId8"/>
    <p:sldId id="386" r:id="rId9"/>
    <p:sldId id="381" r:id="rId10"/>
    <p:sldId id="380" r:id="rId11"/>
    <p:sldId id="383" r:id="rId12"/>
    <p:sldId id="382" r:id="rId13"/>
    <p:sldId id="385" r:id="rId14"/>
    <p:sldId id="384" r:id="rId15"/>
    <p:sldId id="387" r:id="rId16"/>
    <p:sldId id="290" r:id="rId17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B700"/>
    <a:srgbClr val="6A6D71"/>
    <a:srgbClr val="B58829"/>
    <a:srgbClr val="B9441F"/>
    <a:srgbClr val="EF7D00"/>
    <a:srgbClr val="FBC900"/>
    <a:srgbClr val="79679C"/>
    <a:srgbClr val="FF8200"/>
    <a:srgbClr val="7F7F7F"/>
    <a:srgbClr val="7C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80800" autoAdjust="0"/>
  </p:normalViewPr>
  <p:slideViewPr>
    <p:cSldViewPr snapToGrid="0">
      <p:cViewPr>
        <p:scale>
          <a:sx n="70" d="100"/>
          <a:sy n="70" d="100"/>
        </p:scale>
        <p:origin x="-281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AA654-5E25-477C-99B2-9A379A90B517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50A6D-FEF4-421D-8FC8-1B24A99BA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0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2483F-9CBF-4961-BCA9-16D47C7AD2EF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8EFBD-9A0C-470F-8B09-5BA0AC01C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58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74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2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EFBD-9A0C-470F-8B09-5BA0AC01CD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30744" y="2385440"/>
            <a:ext cx="5258856" cy="75066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6A6D71"/>
                </a:solidFill>
              </a:defRPr>
            </a:lvl1pPr>
          </a:lstStyle>
          <a:p>
            <a:r>
              <a:rPr lang="en-GB" dirty="0" smtClean="0"/>
              <a:t>Presentation title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0743" y="3136106"/>
            <a:ext cx="4420655" cy="505043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>
                <a:solidFill>
                  <a:srgbClr val="B588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Add a subtitle here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17" y="478844"/>
            <a:ext cx="3404103" cy="111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5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d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31770" y="288246"/>
            <a:ext cx="8281608" cy="6751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445741"/>
            <a:ext cx="7886700" cy="4731222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6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" y="222609"/>
            <a:ext cx="7886700" cy="747671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98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Add a title for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458097"/>
            <a:ext cx="3886200" cy="4718866"/>
          </a:xfrm>
        </p:spPr>
        <p:txBody>
          <a:bodyPr/>
          <a:lstStyle>
            <a:lvl1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Bullets can go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58097"/>
            <a:ext cx="3886200" cy="4718866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64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33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titled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mey-logo-whi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05638" y="5562600"/>
            <a:ext cx="1801812" cy="1016000"/>
          </a:xfrm>
          <a:prstGeom prst="rect">
            <a:avLst/>
          </a:prstGeom>
          <a:effectLst>
            <a:outerShdw blurRad="288925" dir="2700000" algn="tl" rotWithShape="0">
              <a:srgbClr val="000000">
                <a:alpha val="7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744" y="2702313"/>
            <a:ext cx="5258856" cy="75066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5F636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743" y="3452979"/>
            <a:ext cx="4420655" cy="50504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b="1">
                <a:solidFill>
                  <a:srgbClr val="EF7D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7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" y="204829"/>
            <a:ext cx="6677559" cy="747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45741"/>
            <a:ext cx="7886700" cy="473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578599"/>
            <a:ext cx="9144000" cy="279401"/>
          </a:xfrm>
          <a:prstGeom prst="rect">
            <a:avLst/>
          </a:prstGeom>
          <a:gradFill flip="none" rotWithShape="1">
            <a:gsLst>
              <a:gs pos="0">
                <a:srgbClr val="6A6D71"/>
              </a:gs>
              <a:gs pos="50000">
                <a:schemeClr val="bg1"/>
              </a:gs>
              <a:gs pos="100000">
                <a:srgbClr val="B5882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34" descr="pageshade.png"/>
          <p:cNvPicPr>
            <a:picLocks noChangeAspect="1"/>
          </p:cNvPicPr>
          <p:nvPr/>
        </p:nvPicPr>
        <p:blipFill>
          <a:blip r:embed="rId8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0281"/>
            <a:ext cx="91440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00" y="217283"/>
            <a:ext cx="2092198" cy="6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3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2" r:id="rId3"/>
    <p:sldLayoutId id="2147483664" r:id="rId4"/>
    <p:sldLayoutId id="2147483666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6A6D7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58829"/>
        </a:buClr>
        <a:buFont typeface="Arial" panose="020B0604020202020204" pitchFamily="34" charset="0"/>
        <a:buChar char="•"/>
        <a:defRPr sz="2400" kern="1200">
          <a:solidFill>
            <a:srgbClr val="6A6D7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58829"/>
        </a:buClr>
        <a:buFont typeface="Arial" panose="020B0604020202020204" pitchFamily="34" charset="0"/>
        <a:buChar char="•"/>
        <a:defRPr sz="2000" kern="1200">
          <a:solidFill>
            <a:srgbClr val="6A6D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58829"/>
        </a:buClr>
        <a:buFont typeface="Arial" panose="020B0604020202020204" pitchFamily="34" charset="0"/>
        <a:buChar char="•"/>
        <a:defRPr sz="1800" kern="1200">
          <a:solidFill>
            <a:srgbClr val="6A6D7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58829"/>
        </a:buClr>
        <a:buFont typeface="Arial" panose="020B0604020202020204" pitchFamily="34" charset="0"/>
        <a:buChar char="•"/>
        <a:defRPr sz="1800" kern="1200">
          <a:solidFill>
            <a:srgbClr val="6A6D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58829"/>
        </a:buClr>
        <a:buFont typeface="Arial" panose="020B0604020202020204" pitchFamily="34" charset="0"/>
        <a:buChar char="•"/>
        <a:defRPr sz="1800" kern="1200">
          <a:solidFill>
            <a:srgbClr val="6A6D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boss@staffordshire.gov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aul.boss@amey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30744" y="2385440"/>
            <a:ext cx="5807094" cy="750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Midland Service Improvement Group</a:t>
            </a: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430743" y="3507475"/>
            <a:ext cx="7812505" cy="55955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Highway Maintenance and Asset Management Task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6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Discussion Board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Pavement Management Systems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Asset Management Tools (Software)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Preventative Surfacing Guarantee Periods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Performance Frameworks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Skid Resistance Policies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Vehicle Access Crossings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Safety Inspector Outputs (New </a:t>
            </a:r>
            <a:r>
              <a:rPr lang="en-GB" sz="3000" b="1" dirty="0" err="1" smtClean="0">
                <a:solidFill>
                  <a:schemeClr val="tx1"/>
                </a:solidFill>
              </a:rPr>
              <a:t>CoP</a:t>
            </a:r>
            <a:r>
              <a:rPr lang="en-GB" sz="3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Gully Emptying Outputs</a:t>
            </a:r>
          </a:p>
        </p:txBody>
      </p:sp>
    </p:spTree>
    <p:extLst>
      <p:ext uri="{BB962C8B-B14F-4D97-AF65-F5344CB8AC3E}">
        <p14:creationId xmlns:p14="http://schemas.microsoft.com/office/powerpoint/2010/main" val="12138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Efficiencies / Improvements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Over 240 examples of Efficiencies and Improvements 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Collaborative Policy Development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Collaborative Training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Incentive Funding 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Light Touch Peer Reviews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Structures Issues Design Fixes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Use of Low Temperature asphalts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Material Spec and Asphalt Paving</a:t>
            </a:r>
          </a:p>
          <a:p>
            <a:endParaRPr lang="en-GB" sz="3000" b="1" dirty="0" smtClean="0">
              <a:solidFill>
                <a:schemeClr val="tx1"/>
              </a:solidFill>
            </a:endParaRPr>
          </a:p>
          <a:p>
            <a:endParaRPr lang="en-GB" sz="3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2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MSIG / MHA – Working as One</a:t>
            </a:r>
            <a:endParaRPr lang="en-GB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86781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7" y="1433015"/>
            <a:ext cx="7770125" cy="465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3"/>
          <p:cNvSpPr>
            <a:spLocks noGrp="1"/>
          </p:cNvSpPr>
          <p:nvPr>
            <p:ph type="ctrTitle"/>
          </p:nvPr>
        </p:nvSpPr>
        <p:spPr>
          <a:xfrm>
            <a:off x="430743" y="1487606"/>
            <a:ext cx="8385711" cy="3916907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6600" b="1" dirty="0" smtClean="0"/>
              <a:t/>
            </a:r>
            <a:br>
              <a:rPr lang="en-GB" altLang="en-US" sz="6600" b="1" dirty="0" smtClean="0"/>
            </a:br>
            <a:r>
              <a:rPr lang="en-GB" altLang="en-US" sz="6600" b="1" dirty="0"/>
              <a:t/>
            </a:r>
            <a:br>
              <a:rPr lang="en-GB" altLang="en-US" sz="6600" b="1" dirty="0"/>
            </a:br>
            <a:r>
              <a:rPr lang="en-GB" altLang="en-US" sz="6600" b="1" dirty="0" smtClean="0"/>
              <a:t>Thank you</a:t>
            </a:r>
            <a:br>
              <a:rPr lang="en-GB" altLang="en-US" sz="6600" b="1" dirty="0" smtClean="0"/>
            </a:br>
            <a:r>
              <a:rPr lang="en-GB" altLang="en-US" sz="6600" b="1" dirty="0" smtClean="0"/>
              <a:t/>
            </a:r>
            <a:br>
              <a:rPr lang="en-GB" altLang="en-US" sz="6600" b="1" dirty="0" smtClean="0"/>
            </a:br>
            <a:r>
              <a:rPr lang="en-GB" altLang="en-US" b="1" dirty="0" smtClean="0">
                <a:hlinkClick r:id="rId3"/>
              </a:rPr>
              <a:t>paul.boss@staffordshire.gov.uk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>
                <a:hlinkClick r:id="rId4"/>
              </a:rPr>
              <a:t>paul.boss@amey.co.uk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6600" dirty="0" smtClean="0"/>
              <a:t/>
            </a:r>
            <a:br>
              <a:rPr lang="en-GB" altLang="en-US" sz="6600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7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Incentivised Funding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DfT Self-Assessment 16/17 – 20/21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Level 2 – 16/17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Level 3 – 17/18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Communications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Lifecycle Planning 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Resilient </a:t>
            </a:r>
            <a:r>
              <a:rPr lang="en-GB" sz="3000" b="1" dirty="0" smtClean="0">
                <a:solidFill>
                  <a:schemeClr val="tx1"/>
                </a:solidFill>
              </a:rPr>
              <a:t>Networks</a:t>
            </a:r>
            <a:endParaRPr lang="en-GB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519" y="3191017"/>
            <a:ext cx="22479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50" y="416342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95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Level 2 / Level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455" y="1445447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Communications Strategies</a:t>
            </a:r>
          </a:p>
          <a:p>
            <a:pPr lvl="1"/>
            <a:r>
              <a:rPr lang="en-GB" sz="2600" b="1" dirty="0" smtClean="0">
                <a:solidFill>
                  <a:schemeClr val="tx1"/>
                </a:solidFill>
              </a:rPr>
              <a:t>Pitching the Message</a:t>
            </a:r>
            <a:endParaRPr lang="en-GB" sz="26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3000" b="1" dirty="0" smtClean="0">
                <a:solidFill>
                  <a:schemeClr val="tx1"/>
                </a:solidFill>
              </a:rPr>
              <a:t>Lifecycle Planning Framework Document – December 2017</a:t>
            </a:r>
          </a:p>
          <a:p>
            <a:pPr lvl="1"/>
            <a:r>
              <a:rPr lang="en-GB" sz="2600" b="1" dirty="0" smtClean="0">
                <a:solidFill>
                  <a:schemeClr val="tx1"/>
                </a:solidFill>
              </a:rPr>
              <a:t>Hierarchy Review</a:t>
            </a:r>
          </a:p>
          <a:p>
            <a:pPr lvl="1"/>
            <a:endParaRPr lang="en-GB" sz="2600" b="1" dirty="0" smtClean="0">
              <a:solidFill>
                <a:schemeClr val="tx1"/>
              </a:solidFill>
            </a:endParaRPr>
          </a:p>
          <a:p>
            <a:pPr lvl="1"/>
            <a:endParaRPr lang="en-GB" sz="2600" b="1" dirty="0" smtClean="0">
              <a:solidFill>
                <a:schemeClr val="tx1"/>
              </a:solidFill>
            </a:endParaRPr>
          </a:p>
          <a:p>
            <a:r>
              <a:rPr lang="en-GB" sz="3000" b="1" dirty="0" smtClean="0">
                <a:solidFill>
                  <a:schemeClr val="tx1"/>
                </a:solidFill>
              </a:rPr>
              <a:t>Resilient Network</a:t>
            </a:r>
          </a:p>
          <a:p>
            <a:pPr lvl="1"/>
            <a:r>
              <a:rPr lang="en-GB" sz="2600" b="1" dirty="0" smtClean="0">
                <a:solidFill>
                  <a:schemeClr val="tx1"/>
                </a:solidFill>
              </a:rPr>
              <a:t>Member Documents and Presentations</a:t>
            </a:r>
          </a:p>
          <a:p>
            <a:pPr lvl="1"/>
            <a:r>
              <a:rPr lang="en-GB" sz="2600" b="1" dirty="0" smtClean="0">
                <a:solidFill>
                  <a:schemeClr val="tx1"/>
                </a:solidFill>
              </a:rPr>
              <a:t>Cross Authority Network Border Points</a:t>
            </a:r>
            <a:endParaRPr lang="en-GB" sz="2200" b="1" dirty="0" smtClean="0">
              <a:solidFill>
                <a:schemeClr val="tx1"/>
              </a:solidFill>
            </a:endParaRPr>
          </a:p>
          <a:p>
            <a:endParaRPr lang="en-GB" sz="30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017" y="1152445"/>
            <a:ext cx="1730137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992" y="3923381"/>
            <a:ext cx="2120592" cy="15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84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Code of Practice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Well Maintained Highway Infrastructure – October 2016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Risk Based Approach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Light Touch Peer Reviews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Identify Areas of Weakness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MHA/MSIG Workshop – July 2017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Risk Based Workshop – March 2018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High Level Principles Approach to Safety Inspections and Response Times 2016, Revised 2018</a:t>
            </a:r>
          </a:p>
          <a:p>
            <a:endParaRPr lang="en-GB" sz="3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7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Risk Based Approach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Competent RBA Safety Inspectors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RBA Safety Inspector Training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National Certificated Training by Accredited Training Organisations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Submitted Research Proposal through the UKRLG Asset Management Board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Develop a Framework from which training organisations can develop and run certificated training for both dimension and dimensionless policies</a:t>
            </a:r>
          </a:p>
        </p:txBody>
      </p:sp>
    </p:spTree>
    <p:extLst>
      <p:ext uri="{BB962C8B-B14F-4D97-AF65-F5344CB8AC3E}">
        <p14:creationId xmlns:p14="http://schemas.microsoft.com/office/powerpoint/2010/main" val="247157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Dimensionless RBA Policy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9994"/>
            <a:ext cx="7886700" cy="4006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‘Anything </a:t>
            </a:r>
            <a:r>
              <a:rPr lang="en-US" sz="3200" b="1" dirty="0">
                <a:solidFill>
                  <a:schemeClr val="tx1"/>
                </a:solidFill>
              </a:rPr>
              <a:t>that a reasonable person can see and would recognise as a defect in the highway asset when travelling via the mode being used by the highway inspector at the time of </a:t>
            </a:r>
            <a:r>
              <a:rPr lang="en-US" sz="3200" b="1" dirty="0" smtClean="0">
                <a:solidFill>
                  <a:schemeClr val="tx1"/>
                </a:solidFill>
              </a:rPr>
              <a:t>inspection</a:t>
            </a:r>
            <a:r>
              <a:rPr lang="en-US" sz="3200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endParaRPr lang="en-GB" sz="3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1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Dimensionless RBA Policy</a:t>
            </a:r>
            <a:endParaRPr lang="en-GB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1158874"/>
            <a:ext cx="8338782" cy="525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7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Industry Presentations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Pavement Recycling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Gully Management Systems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Pavement Management Systems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Patching Materials and Systems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Specialist Surfacing Materials and Systems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Crack Sealing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Lining 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Claim Defence Solicitor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41018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7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Consultations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844"/>
            <a:ext cx="7886700" cy="5018119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tx1"/>
                </a:solidFill>
              </a:rPr>
              <a:t>Major Roads Network</a:t>
            </a:r>
          </a:p>
          <a:p>
            <a:r>
              <a:rPr lang="en-GB" sz="3000" b="1" dirty="0" smtClean="0">
                <a:solidFill>
                  <a:schemeClr val="tx1"/>
                </a:solidFill>
              </a:rPr>
              <a:t>Transport Select Committee Inquiry into the Funding and Governance of Local Roads in England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6" y="3748339"/>
            <a:ext cx="3106298" cy="20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909" y="3730018"/>
            <a:ext cx="3029803" cy="208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7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">
  <a:themeElements>
    <a:clrScheme name="Amey">
      <a:dk1>
        <a:sysClr val="windowText" lastClr="000000"/>
      </a:dk1>
      <a:lt1>
        <a:sysClr val="window" lastClr="FFFFFF"/>
      </a:lt1>
      <a:dk2>
        <a:srgbClr val="5F6369"/>
      </a:dk2>
      <a:lt2>
        <a:srgbClr val="7C6992"/>
      </a:lt2>
      <a:accent1>
        <a:srgbClr val="403A60"/>
      </a:accent1>
      <a:accent2>
        <a:srgbClr val="FF8200"/>
      </a:accent2>
      <a:accent3>
        <a:srgbClr val="B7BF10"/>
      </a:accent3>
      <a:accent4>
        <a:srgbClr val="4FA7CA"/>
      </a:accent4>
      <a:accent5>
        <a:srgbClr val="780044"/>
      </a:accent5>
      <a:accent6>
        <a:srgbClr val="CE0058"/>
      </a:accent6>
      <a:hlink>
        <a:srgbClr val="7C6992"/>
      </a:hlink>
      <a:folHlink>
        <a:srgbClr val="5F6369"/>
      </a:folHlink>
    </a:clrScheme>
    <a:fontScheme name="Amey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ED1ECB61F1B2449F5C2353E7CCCE01" ma:contentTypeVersion="0" ma:contentTypeDescription="Create a new document." ma:contentTypeScope="" ma:versionID="31e6d16b1ef4d1e089b22683ebad1c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1B9989-F8AB-44C9-BA03-7900EFC49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716C62-B24C-471B-B775-F1663FB9F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803E89-07EB-4FD4-ABBC-C5CEA72A27D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3549</TotalTime>
  <Words>325</Words>
  <Application>Microsoft Office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Midland Service Improvement Group</vt:lpstr>
      <vt:lpstr>Incentivised Funding</vt:lpstr>
      <vt:lpstr>Level 2 / Level 3</vt:lpstr>
      <vt:lpstr>Code of Practice</vt:lpstr>
      <vt:lpstr>Risk Based Approach </vt:lpstr>
      <vt:lpstr>Dimensionless RBA Policy</vt:lpstr>
      <vt:lpstr>Dimensionless RBA Policy</vt:lpstr>
      <vt:lpstr>Industry Presentations</vt:lpstr>
      <vt:lpstr>Consultations</vt:lpstr>
      <vt:lpstr>Discussion Board</vt:lpstr>
      <vt:lpstr>Efficiencies / Improvements</vt:lpstr>
      <vt:lpstr>MSIG / MHA – Working as One</vt:lpstr>
      <vt:lpstr>  Thank you  paul.boss@staffordshire.gov.uk paul.boss@amey.co.uk                     </vt:lpstr>
    </vt:vector>
  </TitlesOfParts>
  <Company>Amey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Hodgson, Matthew</dc:creator>
  <cp:lastModifiedBy>Boss, Paul (Place)</cp:lastModifiedBy>
  <cp:revision>226</cp:revision>
  <cp:lastPrinted>2018-02-20T14:24:39Z</cp:lastPrinted>
  <dcterms:created xsi:type="dcterms:W3CDTF">2015-04-14T15:07:15Z</dcterms:created>
  <dcterms:modified xsi:type="dcterms:W3CDTF">2018-09-03T11:23:43Z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0x01010039ED1ECB61F1B2449F5C2353E7CCCE01</vt:lpwstr>
  </property>
</Properties>
</file>