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29"/>
  </p:notesMasterIdLst>
  <p:sldIdLst>
    <p:sldId id="256" r:id="rId2"/>
    <p:sldId id="286" r:id="rId3"/>
    <p:sldId id="285" r:id="rId4"/>
    <p:sldId id="276" r:id="rId5"/>
    <p:sldId id="279" r:id="rId6"/>
    <p:sldId id="277" r:id="rId7"/>
    <p:sldId id="278" r:id="rId8"/>
    <p:sldId id="271" r:id="rId9"/>
    <p:sldId id="287" r:id="rId10"/>
    <p:sldId id="260" r:id="rId11"/>
    <p:sldId id="259" r:id="rId12"/>
    <p:sldId id="288" r:id="rId13"/>
    <p:sldId id="264" r:id="rId14"/>
    <p:sldId id="272" r:id="rId15"/>
    <p:sldId id="293" r:id="rId16"/>
    <p:sldId id="273" r:id="rId17"/>
    <p:sldId id="257" r:id="rId18"/>
    <p:sldId id="274" r:id="rId19"/>
    <p:sldId id="294" r:id="rId20"/>
    <p:sldId id="289" r:id="rId21"/>
    <p:sldId id="280" r:id="rId22"/>
    <p:sldId id="292" r:id="rId23"/>
    <p:sldId id="290" r:id="rId24"/>
    <p:sldId id="281" r:id="rId25"/>
    <p:sldId id="291" r:id="rId26"/>
    <p:sldId id="282" r:id="rId27"/>
    <p:sldId id="283" r:id="rId2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52" d="100"/>
          <a:sy n="52" d="100"/>
        </p:scale>
        <p:origin x="90" y="9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6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9F6BC3-9195-4564-8297-8D058910C2BB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1D474-A0BA-4BD1-BDC6-0FD101B26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849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I’m down to talk to you about the baseline study.</a:t>
            </a:r>
          </a:p>
          <a:p>
            <a:endParaRPr lang="en-GB" dirty="0"/>
          </a:p>
          <a:p>
            <a:r>
              <a:rPr lang="en-GB" dirty="0" smtClean="0"/>
              <a:t>What I’m going to talk to you about is how we’ve used NSAR’s skills intelligence model frame our thinking in the STAT – the Strategic Transport Apprenticeship Taskforce</a:t>
            </a:r>
          </a:p>
          <a:p>
            <a:endParaRPr lang="en-GB" dirty="0"/>
          </a:p>
          <a:p>
            <a:r>
              <a:rPr lang="en-GB" dirty="0" smtClean="0"/>
              <a:t>And how we captured that in our “one year on report” published yesterday</a:t>
            </a:r>
          </a:p>
          <a:p>
            <a:endParaRPr lang="en-GB" dirty="0"/>
          </a:p>
          <a:p>
            <a:r>
              <a:rPr lang="en-GB" dirty="0" smtClean="0"/>
              <a:t>[Help yourselves to copies]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1D474-A0BA-4BD1-BDC6-0FD101B26CC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60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Higher level skills will be more costly for employers, and will require a commitment to investing in people. Quality of training provision, standard and working environment needs to be high to ensure a positive return on investment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1D474-A0BA-4BD1-BDC6-0FD101B26CC8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637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First a snapshot of what we’ve done.</a:t>
            </a:r>
          </a:p>
          <a:p>
            <a:endParaRPr lang="en-GB" dirty="0"/>
          </a:p>
          <a:p>
            <a:r>
              <a:rPr lang="en-GB" dirty="0" smtClean="0"/>
              <a:t>So first take away is – STAT is working right across the modes – look  at the size of the opportunity.</a:t>
            </a:r>
          </a:p>
          <a:p>
            <a:endParaRPr lang="en-GB" dirty="0"/>
          </a:p>
          <a:p>
            <a:r>
              <a:rPr lang="en-GB" dirty="0" smtClean="0"/>
              <a:t>What NSAR’s model has given us is [this] – the  range of apprenticeship number s we need in roads and rail over  a planning horizon to 2022.</a:t>
            </a:r>
          </a:p>
          <a:p>
            <a:endParaRPr lang="en-GB" dirty="0"/>
          </a:p>
          <a:p>
            <a:r>
              <a:rPr lang="en-GB" dirty="0" smtClean="0"/>
              <a:t>So this is a really intelligent look at the needs by  discipline, by region.</a:t>
            </a:r>
          </a:p>
          <a:p>
            <a:endParaRPr lang="en-GB" dirty="0"/>
          </a:p>
          <a:p>
            <a:r>
              <a:rPr lang="en-GB" dirty="0" smtClean="0"/>
              <a:t>And the reason I’m so excited about the model is that it has the functionality  to be used for other modes too. </a:t>
            </a:r>
          </a:p>
          <a:p>
            <a:endParaRPr lang="en-GB" dirty="0"/>
          </a:p>
          <a:p>
            <a:r>
              <a:rPr lang="en-GB" dirty="0" smtClean="0"/>
              <a:t>This is a really great example of where rail is ahead of the game, and can share its learning with other parts of the sector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1D474-A0BA-4BD1-BDC6-0FD101B26CC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159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I’m really proud of how open and transparent we’ve been in setting out these numbers.</a:t>
            </a:r>
          </a:p>
          <a:p>
            <a:endParaRPr lang="en-GB" dirty="0"/>
          </a:p>
          <a:p>
            <a:r>
              <a:rPr lang="en-GB" dirty="0" smtClean="0"/>
              <a:t>These are the modelled numbers by organisation. 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Rail’s share is around 86% - so 23k – 30k to 2022</a:t>
            </a:r>
          </a:p>
          <a:p>
            <a:endParaRPr lang="en-GB" dirty="0"/>
          </a:p>
          <a:p>
            <a:r>
              <a:rPr lang="en-GB" dirty="0" smtClean="0"/>
              <a:t>There’s a steep trajectory from this year’s actuals</a:t>
            </a:r>
          </a:p>
          <a:p>
            <a:endParaRPr lang="en-GB" dirty="0"/>
          </a:p>
          <a:p>
            <a:pPr marL="171450" indent="-171450">
              <a:buFontTx/>
              <a:buChar char="-"/>
            </a:pPr>
            <a:r>
              <a:rPr lang="en-GB" dirty="0" smtClean="0"/>
              <a:t>The first year the  skills requirements have appeared in contracts across the board – so ITTs from April, contracts move to award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As organisations are gearing up for the levy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You’ll see the shape of this curve is not atypical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1D474-A0BA-4BD1-BDC6-0FD101B26CC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255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 rail, we will need 10% higher level skills over time.</a:t>
            </a:r>
          </a:p>
          <a:p>
            <a:endParaRPr lang="en-GB" dirty="0"/>
          </a:p>
          <a:p>
            <a:r>
              <a:rPr lang="en-GB" dirty="0" smtClean="0"/>
              <a:t>Particularly the levels 3 and 4</a:t>
            </a:r>
          </a:p>
          <a:p>
            <a:endParaRPr lang="en-GB" dirty="0"/>
          </a:p>
          <a:p>
            <a:r>
              <a:rPr lang="en-GB" dirty="0" smtClean="0"/>
              <a:t>Contrast with the roads sector, where the operative level continues to be  more important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1D474-A0BA-4BD1-BDC6-0FD101B26CC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642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 this is bottom up business planning across the </a:t>
            </a:r>
            <a:r>
              <a:rPr lang="en-GB" dirty="0" err="1" smtClean="0"/>
              <a:t>organsiations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1D474-A0BA-4BD1-BDC6-0FD101B26CC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843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Supply chain forecasts – 1200 – actually better </a:t>
            </a:r>
            <a:r>
              <a:rPr lang="en-GB" dirty="0" err="1" smtClean="0"/>
              <a:t>performace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1D474-A0BA-4BD1-BDC6-0FD101B26CC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074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Actual starts – looking back to chart on slide 4 – we’re not a million miles away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1D474-A0BA-4BD1-BDC6-0FD101B26CC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738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12% women in the rail sector. A  slow improvement  on 8% in 2013. Still pretty poor but we don’t have this data for the other sectors so we don’t know how it compares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1D474-A0BA-4BD1-BDC6-0FD101B26CC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937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Apprenticeship starts slightly higher, still not great.</a:t>
            </a:r>
          </a:p>
          <a:p>
            <a:endParaRPr lang="en-GB" dirty="0"/>
          </a:p>
          <a:p>
            <a:r>
              <a:rPr lang="en-GB" dirty="0" smtClean="0"/>
              <a:t>In technical and engineering apprenticeships these figures are 12% for supply chain, 9% organisations.</a:t>
            </a:r>
          </a:p>
          <a:p>
            <a:endParaRPr lang="en-GB" dirty="0"/>
          </a:p>
          <a:p>
            <a:r>
              <a:rPr lang="en-GB" dirty="0" smtClean="0"/>
              <a:t>The problem we have with  BAME is lack of reporting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1D474-A0BA-4BD1-BDC6-0FD101B26CC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811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F5D5-C4D0-4C2A-9732-4E13B70E1BB3}" type="datetimeFigureOut">
              <a:rPr lang="en-GB" smtClean="0"/>
              <a:t>18/09/2017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50FD4-F780-4573-9D5D-24602934BF9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1520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F5D5-C4D0-4C2A-9732-4E13B70E1BB3}" type="datetimeFigureOut">
              <a:rPr lang="en-GB" smtClean="0"/>
              <a:t>18/09/2017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50FD4-F780-4573-9D5D-24602934BF9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5321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F5D5-C4D0-4C2A-9732-4E13B70E1BB3}" type="datetimeFigureOut">
              <a:rPr lang="en-GB" smtClean="0"/>
              <a:t>18/09/2017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50FD4-F780-4573-9D5D-24602934BF9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2837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F5D5-C4D0-4C2A-9732-4E13B70E1BB3}" type="datetimeFigureOut">
              <a:rPr lang="en-GB" smtClean="0"/>
              <a:t>18/09/2017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50FD4-F780-4573-9D5D-24602934BF9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9282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F5D5-C4D0-4C2A-9732-4E13B70E1BB3}" type="datetimeFigureOut">
              <a:rPr lang="en-GB" smtClean="0"/>
              <a:t>18/09/2017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50FD4-F780-4573-9D5D-24602934BF9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9194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F5D5-C4D0-4C2A-9732-4E13B70E1BB3}" type="datetimeFigureOut">
              <a:rPr lang="en-GB" smtClean="0"/>
              <a:t>18/09/2017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50FD4-F780-4573-9D5D-24602934BF9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0130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F5D5-C4D0-4C2A-9732-4E13B70E1BB3}" type="datetimeFigureOut">
              <a:rPr lang="en-GB" smtClean="0"/>
              <a:t>18/09/2017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50FD4-F780-4573-9D5D-24602934BF9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3997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F5D5-C4D0-4C2A-9732-4E13B70E1BB3}" type="datetimeFigureOut">
              <a:rPr lang="en-GB" smtClean="0"/>
              <a:t>18/09/2017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50FD4-F780-4573-9D5D-24602934BF9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8342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F5D5-C4D0-4C2A-9732-4E13B70E1BB3}" type="datetimeFigureOut">
              <a:rPr lang="en-GB" smtClean="0"/>
              <a:t>18/09/2017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50FD4-F780-4573-9D5D-24602934BF9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4812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F5D5-C4D0-4C2A-9732-4E13B70E1BB3}" type="datetimeFigureOut">
              <a:rPr lang="en-GB" smtClean="0"/>
              <a:t>18/09/2017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50FD4-F780-4573-9D5D-24602934BF9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951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F5D5-C4D0-4C2A-9732-4E13B70E1BB3}" type="datetimeFigureOut">
              <a:rPr lang="en-GB" smtClean="0"/>
              <a:t>18/09/2017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50FD4-F780-4573-9D5D-24602934BF9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1542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500">
              <a:schemeClr val="accent1">
                <a:lumMod val="20000"/>
                <a:lumOff val="80000"/>
              </a:schemeClr>
            </a:gs>
            <a:gs pos="37000">
              <a:srgbClr val="D6E6F5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EF5D5-C4D0-4C2A-9732-4E13B70E1BB3}" type="datetimeFigureOut">
              <a:rPr lang="en-GB" smtClean="0"/>
              <a:t>18/09/2017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50FD4-F780-4573-9D5D-24602934BF9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3561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jp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11" Type="http://schemas.openxmlformats.org/officeDocument/2006/relationships/image" Target="../media/image34.png"/><Relationship Id="rId5" Type="http://schemas.openxmlformats.org/officeDocument/2006/relationships/image" Target="../media/image28.jpeg"/><Relationship Id="rId10" Type="http://schemas.openxmlformats.org/officeDocument/2006/relationships/image" Target="../media/image33.pn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054" y="285134"/>
            <a:ext cx="6718300" cy="2252663"/>
          </a:xfrm>
          <a:noFill/>
        </p:spPr>
        <p:txBody>
          <a:bodyPr>
            <a:normAutofit/>
          </a:bodyPr>
          <a:lstStyle/>
          <a:p>
            <a:pPr algn="r"/>
            <a:r>
              <a:rPr lang="en-GB" sz="44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Transport Infrastructure Skills Strategy  </a:t>
            </a:r>
            <a:endParaRPr lang="en-GB" sz="4400" b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9317" y="695663"/>
            <a:ext cx="3207353" cy="456392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006913" y="2890832"/>
            <a:ext cx="633295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b="1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One year on</a:t>
            </a:r>
            <a:endParaRPr lang="en-GB" sz="5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02965" y="6179264"/>
            <a:ext cx="3504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Catherine De Marco</a:t>
            </a:r>
            <a:endParaRPr lang="en-GB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98124" y="4262596"/>
            <a:ext cx="6750534" cy="2286000"/>
            <a:chOff x="-1011679" y="149818"/>
            <a:chExt cx="8202410" cy="1626150"/>
          </a:xfrm>
        </p:grpSpPr>
        <p:pic>
          <p:nvPicPr>
            <p:cNvPr id="14" name="Picture 13" descr="72225FF6466AB84F8137CA9A66B9986C@crossrail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52356" y="227926"/>
              <a:ext cx="535323" cy="495974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04323" y="829251"/>
              <a:ext cx="1176655" cy="69596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6"/>
            <a:srcRect r="79615"/>
            <a:stretch/>
          </p:blipFill>
          <p:spPr>
            <a:xfrm>
              <a:off x="-1011679" y="1068277"/>
              <a:ext cx="1107439" cy="68516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/>
            <a:srcRect l="23881" t="31620" r="15823" b="36554"/>
            <a:stretch/>
          </p:blipFill>
          <p:spPr>
            <a:xfrm>
              <a:off x="4724523" y="941211"/>
              <a:ext cx="1326922" cy="64787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81351" y="149818"/>
              <a:ext cx="999938" cy="66118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3758" y="227926"/>
              <a:ext cx="571500" cy="4953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6"/>
            <a:srcRect l="81194"/>
            <a:stretch/>
          </p:blipFill>
          <p:spPr>
            <a:xfrm>
              <a:off x="4381446" y="228107"/>
              <a:ext cx="1282065" cy="752473"/>
            </a:xfrm>
            <a:prstGeom prst="rect">
              <a:avLst/>
            </a:prstGeom>
          </p:spPr>
        </p:pic>
        <p:pic>
          <p:nvPicPr>
            <p:cNvPr id="21" name="Picture 20" descr="C:\Users\AMOORE\AppData\Local\Microsoft\Windows\Temporary Internet Files\Content.Outlook\D1RHIKOV\TUCLOGO rgb 72 dpi 200 pix (002).jpg"/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0801" y="980542"/>
              <a:ext cx="709930" cy="4781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53673" y="859028"/>
              <a:ext cx="1691642" cy="91694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8135" y="339278"/>
              <a:ext cx="1111702" cy="3140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363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0487" y="261256"/>
            <a:ext cx="100257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</a:rPr>
              <a:t>The scale of the need: Apprenticeship </a:t>
            </a:r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</a:rPr>
              <a:t>starts by year by organisation – modelled – Road and Rail  </a:t>
            </a:r>
            <a:endParaRPr lang="en-GB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48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614" y="1387929"/>
            <a:ext cx="12012386" cy="54700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614" y="228600"/>
            <a:ext cx="11805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</a:rPr>
              <a:t>Scale of the need: 2022 </a:t>
            </a:r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</a:rPr>
              <a:t>Forecasted skill levels Road and Rail</a:t>
            </a:r>
            <a:endParaRPr lang="en-GB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5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526" y="2248062"/>
            <a:ext cx="5805661" cy="1325563"/>
          </a:xfrm>
        </p:spPr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</a:rPr>
              <a:t>Meeting the demand for skilled people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174" y="4060696"/>
            <a:ext cx="3481875" cy="1250302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002060"/>
                </a:solidFill>
              </a:rPr>
              <a:t>Driving investment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5" name="Picture 4" descr="PE8A5240 (1)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152" y="1642082"/>
            <a:ext cx="4596889" cy="3265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392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788236"/>
            <a:ext cx="12192000" cy="60697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5557" y="326571"/>
            <a:ext cx="11816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             </a:t>
            </a:r>
            <a:r>
              <a:rPr lang="en-GB" sz="2400" u="sng" dirty="0" smtClean="0">
                <a:solidFill>
                  <a:schemeClr val="accent1">
                    <a:lumMod val="50000"/>
                  </a:schemeClr>
                </a:solidFill>
              </a:rPr>
              <a:t>Business Planning </a:t>
            </a:r>
          </a:p>
          <a:p>
            <a:pPr algn="ctr"/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Actual and forecast apprentice starts across the roads and rail sector 2016-2022</a:t>
            </a: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82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214056"/>
            <a:ext cx="12191999" cy="56439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6571" y="228600"/>
            <a:ext cx="11674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Actual numbers compared to 2016/17 forecast:  First year of reporting  we were able to achieve a 23% increase in forecasted supply chain apprenticeship starts</a:t>
            </a: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60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71" y="1391492"/>
            <a:ext cx="5655906" cy="1325563"/>
          </a:xfrm>
        </p:spPr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Meeting the demand for skilled people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13" y="3731433"/>
            <a:ext cx="5002764" cy="982987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</a:rPr>
              <a:t>Greater workforce diversity and inclusion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477" y="1533298"/>
            <a:ext cx="5502897" cy="367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000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1986"/>
            <a:ext cx="12192000" cy="56660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8843" y="293914"/>
            <a:ext cx="11381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We are encouraged by the fact that 39% of starts at the highest NVQ levels are female</a:t>
            </a: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23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208314"/>
            <a:ext cx="12192000" cy="564968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2561"/>
          </a:xfrm>
        </p:spPr>
        <p:txBody>
          <a:bodyPr>
            <a:normAutofit/>
          </a:bodyPr>
          <a:lstStyle/>
          <a:p>
            <a:pPr algn="ctr"/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Characteristics of the Rail Workforce – age and gender </a:t>
            </a: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3912" y="5539263"/>
            <a:ext cx="70212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12%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904764" y="5559469"/>
            <a:ext cx="6068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88%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3912" y="6368144"/>
            <a:ext cx="1959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2013, 8%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79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643" y="1159330"/>
            <a:ext cx="6515100" cy="56986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7643" y="310242"/>
            <a:ext cx="6515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Diversity of Apprenticeship starts </a:t>
            </a: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61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021" y="33812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</a:rPr>
              <a:t>STAT Gender diversity leadership group</a:t>
            </a:r>
            <a:endParaRPr lang="en-GB" sz="3600" b="1" dirty="0">
              <a:solidFill>
                <a:srgbClr val="00206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129" y="3745132"/>
            <a:ext cx="1999861" cy="63631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996" y="2320119"/>
            <a:ext cx="1709633" cy="11631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404" y="4021687"/>
            <a:ext cx="2253687" cy="678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842" y="1862744"/>
            <a:ext cx="2197429" cy="8551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615" y="4916052"/>
            <a:ext cx="1233385" cy="10145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338" y="5592386"/>
            <a:ext cx="1076259" cy="10780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103" y="3780068"/>
            <a:ext cx="1705213" cy="5811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861" y="1219462"/>
            <a:ext cx="1852707" cy="14589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21" y="2796613"/>
            <a:ext cx="2576872" cy="10951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224" y="5009399"/>
            <a:ext cx="3267531" cy="13051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823" y="5592386"/>
            <a:ext cx="1366317" cy="9166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90" y="4700662"/>
            <a:ext cx="1971523" cy="93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334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</a:rPr>
              <a:t>Outline of this presentation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The Transport Infrastructure Skills Strategy, 2016</a:t>
            </a:r>
          </a:p>
          <a:p>
            <a:pPr marL="0" indent="0">
              <a:buNone/>
            </a:pPr>
            <a:endParaRPr lang="en-GB" dirty="0" smtClean="0">
              <a:solidFill>
                <a:srgbClr val="002060"/>
              </a:solidFill>
            </a:endParaRPr>
          </a:p>
          <a:p>
            <a:r>
              <a:rPr lang="en-GB" dirty="0" smtClean="0">
                <a:solidFill>
                  <a:srgbClr val="002060"/>
                </a:solidFill>
              </a:rPr>
              <a:t>The One year on report, 2017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Meeting the demand for skilled people 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Developing the right quality skills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Securing our future skills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Next Steps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801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34" y="2332034"/>
            <a:ext cx="4705739" cy="1325563"/>
          </a:xfrm>
        </p:spPr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</a:rPr>
              <a:t>Developing the right quality skills</a:t>
            </a:r>
            <a:endParaRPr lang="en-GB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843" y="1250302"/>
            <a:ext cx="6238127" cy="412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0914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70" y="1178791"/>
            <a:ext cx="10515600" cy="5760337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GB" b="1" dirty="0" smtClean="0">
                <a:solidFill>
                  <a:srgbClr val="002060"/>
                </a:solidFill>
              </a:rPr>
              <a:t>Research </a:t>
            </a:r>
            <a:r>
              <a:rPr lang="en-GB" b="1" dirty="0" smtClean="0">
                <a:solidFill>
                  <a:srgbClr val="002060"/>
                </a:solidFill>
              </a:rPr>
              <a:t>with Investors in People to </a:t>
            </a:r>
            <a:r>
              <a:rPr lang="en-GB" b="1" dirty="0" smtClean="0">
                <a:solidFill>
                  <a:srgbClr val="002060"/>
                </a:solidFill>
              </a:rPr>
              <a:t>provide the basis for an innovative, robust and measurable standard for apprentice employers</a:t>
            </a:r>
          </a:p>
          <a:p>
            <a:pPr lvl="2"/>
            <a:r>
              <a:rPr lang="en-GB" sz="2600" dirty="0" smtClean="0">
                <a:solidFill>
                  <a:srgbClr val="002060"/>
                </a:solidFill>
              </a:rPr>
              <a:t>Employer motivations and how these reflect the quality of placements</a:t>
            </a:r>
          </a:p>
          <a:p>
            <a:pPr lvl="2"/>
            <a:r>
              <a:rPr lang="en-GB" sz="2600" dirty="0" smtClean="0">
                <a:solidFill>
                  <a:srgbClr val="002060"/>
                </a:solidFill>
              </a:rPr>
              <a:t>Overall encouraging, but there are also poor perceptions and lack of knowledge about apprenticeships among employers</a:t>
            </a:r>
            <a:endParaRPr lang="en-GB" sz="2600" dirty="0" smtClean="0">
              <a:solidFill>
                <a:srgbClr val="002060"/>
              </a:solidFill>
            </a:endParaRPr>
          </a:p>
          <a:p>
            <a:pPr marL="914400" lvl="2" indent="0">
              <a:buNone/>
            </a:pPr>
            <a:endParaRPr lang="en-GB" sz="2600" dirty="0" smtClean="0">
              <a:solidFill>
                <a:srgbClr val="002060"/>
              </a:solidFill>
            </a:endParaRPr>
          </a:p>
          <a:p>
            <a:pPr lvl="2"/>
            <a:r>
              <a:rPr lang="en-GB" sz="2600" dirty="0" smtClean="0">
                <a:solidFill>
                  <a:srgbClr val="002060"/>
                </a:solidFill>
              </a:rPr>
              <a:t>Key features of a quality apprentice employer are:</a:t>
            </a:r>
          </a:p>
          <a:p>
            <a:pPr lvl="3"/>
            <a:r>
              <a:rPr lang="en-GB" sz="2600" dirty="0" smtClean="0">
                <a:solidFill>
                  <a:srgbClr val="002060"/>
                </a:solidFill>
              </a:rPr>
              <a:t>Commitment to training and development</a:t>
            </a:r>
          </a:p>
          <a:p>
            <a:pPr lvl="3"/>
            <a:r>
              <a:rPr lang="en-GB" sz="2600" dirty="0" smtClean="0">
                <a:solidFill>
                  <a:srgbClr val="002060"/>
                </a:solidFill>
              </a:rPr>
              <a:t>Diverse approach</a:t>
            </a:r>
          </a:p>
          <a:p>
            <a:pPr lvl="3"/>
            <a:r>
              <a:rPr lang="en-GB" sz="2600" dirty="0" smtClean="0">
                <a:solidFill>
                  <a:srgbClr val="002060"/>
                </a:solidFill>
              </a:rPr>
              <a:t>Consistent and dedicated su</a:t>
            </a:r>
            <a:r>
              <a:rPr lang="en-GB" sz="2600" dirty="0" smtClean="0">
                <a:solidFill>
                  <a:srgbClr val="002060"/>
                </a:solidFill>
              </a:rPr>
              <a:t>pport</a:t>
            </a:r>
          </a:p>
          <a:p>
            <a:pPr lvl="3"/>
            <a:r>
              <a:rPr lang="en-GB" sz="2600" dirty="0" smtClean="0">
                <a:solidFill>
                  <a:srgbClr val="002060"/>
                </a:solidFill>
              </a:rPr>
              <a:t>Clear progression routes</a:t>
            </a:r>
          </a:p>
          <a:p>
            <a:pPr lvl="3"/>
            <a:r>
              <a:rPr lang="en-GB" sz="2600" dirty="0" smtClean="0">
                <a:solidFill>
                  <a:srgbClr val="002060"/>
                </a:solidFill>
              </a:rPr>
              <a:t>Good relationship with training provider</a:t>
            </a:r>
          </a:p>
          <a:p>
            <a:pPr lvl="3"/>
            <a:r>
              <a:rPr lang="en-GB" sz="2600" dirty="0" smtClean="0">
                <a:solidFill>
                  <a:srgbClr val="002060"/>
                </a:solidFill>
              </a:rPr>
              <a:t>Strongly</a:t>
            </a:r>
            <a:r>
              <a:rPr lang="en-GB" sz="2600" dirty="0" smtClean="0">
                <a:solidFill>
                  <a:srgbClr val="002060"/>
                </a:solidFill>
              </a:rPr>
              <a:t> motivated to take on apprentices for business and individual growth</a:t>
            </a:r>
            <a:endParaRPr lang="en-GB" sz="2600" dirty="0" smtClean="0">
              <a:solidFill>
                <a:srgbClr val="002060"/>
              </a:solidFill>
            </a:endParaRPr>
          </a:p>
          <a:p>
            <a:pPr marL="914400" lvl="2" indent="0">
              <a:buNone/>
            </a:pPr>
            <a:endParaRPr lang="en-GB" sz="3600" dirty="0" smtClean="0">
              <a:solidFill>
                <a:srgbClr val="002060"/>
              </a:solidFill>
            </a:endParaRPr>
          </a:p>
          <a:p>
            <a:pPr marL="914400" lvl="2" indent="0">
              <a:buNone/>
            </a:pPr>
            <a:endParaRPr lang="en-GB" dirty="0" smtClean="0">
              <a:solidFill>
                <a:srgbClr val="002060"/>
              </a:solidFill>
            </a:endParaRPr>
          </a:p>
          <a:p>
            <a:pPr lvl="2"/>
            <a:endParaRPr lang="en-GB" dirty="0">
              <a:solidFill>
                <a:srgbClr val="002060"/>
              </a:solidFill>
            </a:endParaRPr>
          </a:p>
          <a:p>
            <a:pPr lvl="2"/>
            <a:endParaRPr lang="en-GB" dirty="0"/>
          </a:p>
          <a:p>
            <a:pPr marL="457200" lvl="1" indent="0">
              <a:buNone/>
            </a:pPr>
            <a:endParaRPr lang="en-GB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88911" y="479389"/>
            <a:ext cx="9423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2060"/>
                </a:solidFill>
              </a:rPr>
              <a:t>Developing the right quality skills</a:t>
            </a:r>
            <a:endParaRPr lang="en-GB" sz="36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534" y="426316"/>
            <a:ext cx="238125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284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Strong and positive </a:t>
            </a:r>
            <a:r>
              <a:rPr lang="en-GB" dirty="0" smtClean="0">
                <a:solidFill>
                  <a:srgbClr val="002060"/>
                </a:solidFill>
              </a:rPr>
              <a:t>response to the quality imperative right across the sector…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910" y="2161527"/>
            <a:ext cx="10515600" cy="4351338"/>
          </a:xfrm>
        </p:spPr>
        <p:txBody>
          <a:bodyPr/>
          <a:lstStyle/>
          <a:p>
            <a:pPr lvl="1"/>
            <a:r>
              <a:rPr lang="en-GB" b="1" dirty="0" smtClean="0">
                <a:solidFill>
                  <a:srgbClr val="002060"/>
                </a:solidFill>
              </a:rPr>
              <a:t>Large </a:t>
            </a:r>
            <a:r>
              <a:rPr lang="en-GB" b="1" dirty="0">
                <a:solidFill>
                  <a:srgbClr val="002060"/>
                </a:solidFill>
              </a:rPr>
              <a:t>numbers of standards approved or in </a:t>
            </a:r>
            <a:r>
              <a:rPr lang="en-GB" b="1" dirty="0" smtClean="0">
                <a:solidFill>
                  <a:srgbClr val="002060"/>
                </a:solidFill>
              </a:rPr>
              <a:t>development</a:t>
            </a:r>
          </a:p>
          <a:p>
            <a:pPr marL="457200" lvl="1" indent="0">
              <a:buNone/>
            </a:pPr>
            <a:endParaRPr lang="en-GB" b="1" dirty="0">
              <a:solidFill>
                <a:srgbClr val="002060"/>
              </a:solidFill>
            </a:endParaRPr>
          </a:p>
          <a:p>
            <a:pPr lvl="1"/>
            <a:r>
              <a:rPr lang="en-GB" b="1" dirty="0">
                <a:solidFill>
                  <a:srgbClr val="002060"/>
                </a:solidFill>
              </a:rPr>
              <a:t>Rail Sector Skills Delivery </a:t>
            </a:r>
            <a:r>
              <a:rPr lang="en-GB" b="1" dirty="0" smtClean="0">
                <a:solidFill>
                  <a:srgbClr val="002060"/>
                </a:solidFill>
              </a:rPr>
              <a:t>Plan</a:t>
            </a:r>
          </a:p>
          <a:p>
            <a:pPr marL="457200" lvl="1" indent="0">
              <a:buNone/>
            </a:pPr>
            <a:endParaRPr lang="en-GB" b="1" dirty="0" smtClean="0">
              <a:solidFill>
                <a:srgbClr val="002060"/>
              </a:solidFill>
            </a:endParaRPr>
          </a:p>
          <a:p>
            <a:pPr lvl="1"/>
            <a:r>
              <a:rPr lang="en-GB" b="1" dirty="0" smtClean="0">
                <a:solidFill>
                  <a:srgbClr val="002060"/>
                </a:solidFill>
              </a:rPr>
              <a:t>Highways </a:t>
            </a:r>
            <a:r>
              <a:rPr lang="en-GB" b="1" dirty="0">
                <a:solidFill>
                  <a:srgbClr val="002060"/>
                </a:solidFill>
              </a:rPr>
              <a:t>England Skills </a:t>
            </a:r>
            <a:r>
              <a:rPr lang="en-GB" b="1" dirty="0" smtClean="0">
                <a:solidFill>
                  <a:srgbClr val="002060"/>
                </a:solidFill>
              </a:rPr>
              <a:t>Plan</a:t>
            </a:r>
          </a:p>
          <a:p>
            <a:pPr marL="457200" lvl="1" indent="0">
              <a:buNone/>
            </a:pPr>
            <a:endParaRPr lang="en-GB" b="1" dirty="0" smtClean="0">
              <a:solidFill>
                <a:srgbClr val="002060"/>
              </a:solidFill>
            </a:endParaRPr>
          </a:p>
          <a:p>
            <a:pPr lvl="1"/>
            <a:r>
              <a:rPr lang="en-GB" b="1" dirty="0" smtClean="0">
                <a:solidFill>
                  <a:srgbClr val="002060"/>
                </a:solidFill>
              </a:rPr>
              <a:t>Heathrow Skills Taskforce</a:t>
            </a:r>
          </a:p>
          <a:p>
            <a:pPr marL="457200" lvl="1" indent="0">
              <a:buNone/>
            </a:pPr>
            <a:endParaRPr lang="en-GB" b="1" dirty="0" smtClean="0">
              <a:solidFill>
                <a:srgbClr val="002060"/>
              </a:solidFill>
            </a:endParaRPr>
          </a:p>
          <a:p>
            <a:pPr lvl="1"/>
            <a:r>
              <a:rPr lang="en-GB" b="1" dirty="0" smtClean="0">
                <a:solidFill>
                  <a:srgbClr val="002060"/>
                </a:solidFill>
              </a:rPr>
              <a:t>Maritime UK</a:t>
            </a:r>
          </a:p>
          <a:p>
            <a:pPr lvl="1"/>
            <a:endParaRPr lang="en-GB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355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789" y="2280716"/>
            <a:ext cx="4531265" cy="2426576"/>
          </a:xfrm>
        </p:spPr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</a:rPr>
              <a:t>Securing our future skills</a:t>
            </a:r>
            <a:endParaRPr lang="en-GB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649" y="1198675"/>
            <a:ext cx="6894852" cy="459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8175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</a:rPr>
              <a:t>Securing our future skills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926" y="1825625"/>
            <a:ext cx="10515600" cy="4351338"/>
          </a:xfrm>
        </p:spPr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The FE and HE sectors need to be ready to meet the demand our sector we are creating in transport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Research commissioned by STAT highlights opportunities and challenges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Initiatives such as NSAR training alliance will ensure greater coverage, access and quality assurance 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Promoting transport and logistics to young people in schools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~17k engineering and ~4k transport volunteers nationally through Inspire the Future and STEM Learning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3134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439" y="197175"/>
            <a:ext cx="10515600" cy="614686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2060"/>
                </a:solidFill>
              </a:rPr>
              <a:t>Schools volunteering mapped</a:t>
            </a:r>
            <a:endParaRPr lang="en-GB" b="1" dirty="0">
              <a:solidFill>
                <a:srgbClr val="00206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46" y="979811"/>
            <a:ext cx="5754193" cy="532778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969" y="979811"/>
            <a:ext cx="5758985" cy="532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3964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Key priorities for year 2 include…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736092" y="979690"/>
            <a:ext cx="1071981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Year 1 was a good start, but we need to do more to drive investment in skills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Formal engagement strategy with supply chain starting imminently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Developing greater understanding of opportunities and challenges of investing in skills below Tier </a:t>
            </a:r>
            <a:r>
              <a:rPr lang="en-GB" sz="2000" dirty="0" smtClean="0">
                <a:solidFill>
                  <a:srgbClr val="002060"/>
                </a:solidFill>
              </a:rPr>
              <a:t>One</a:t>
            </a:r>
            <a:endParaRPr lang="en-GB" sz="2000" dirty="0">
              <a:solidFill>
                <a:srgbClr val="002060"/>
              </a:solidFill>
            </a:endParaRPr>
          </a:p>
          <a:p>
            <a:endParaRPr lang="en-GB" sz="2000" b="1" dirty="0" smtClean="0">
              <a:solidFill>
                <a:srgbClr val="002060"/>
              </a:solidFill>
            </a:endParaRPr>
          </a:p>
          <a:p>
            <a:r>
              <a:rPr lang="en-GB" sz="2000" b="1" dirty="0" smtClean="0">
                <a:solidFill>
                  <a:srgbClr val="002060"/>
                </a:solidFill>
              </a:rPr>
              <a:t>STAT </a:t>
            </a:r>
            <a:r>
              <a:rPr lang="en-GB" sz="2000" b="1" dirty="0">
                <a:solidFill>
                  <a:srgbClr val="002060"/>
                </a:solidFill>
              </a:rPr>
              <a:t>will work with NSAR to update the Skills Intelligence Model to identify key skills shortages and prioritise areas of focus. </a:t>
            </a:r>
          </a:p>
          <a:p>
            <a:r>
              <a:rPr lang="en-GB" sz="2000" b="1" dirty="0">
                <a:solidFill>
                  <a:srgbClr val="002060"/>
                </a:solidFill>
              </a:rPr>
              <a:t>Including 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Additional survey work to inform inputs on workforce characteristics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Broadening the model to cover additional modes of transport</a:t>
            </a:r>
          </a:p>
          <a:p>
            <a:endParaRPr lang="en-GB" sz="2000" b="1" dirty="0" smtClean="0">
              <a:solidFill>
                <a:srgbClr val="002060"/>
              </a:solidFill>
            </a:endParaRPr>
          </a:p>
          <a:p>
            <a:r>
              <a:rPr lang="en-GB" sz="2000" b="1" dirty="0" smtClean="0">
                <a:solidFill>
                  <a:srgbClr val="002060"/>
                </a:solidFill>
              </a:rPr>
              <a:t>STAT </a:t>
            </a:r>
            <a:r>
              <a:rPr lang="en-GB" sz="2000" b="1" dirty="0" smtClean="0">
                <a:solidFill>
                  <a:srgbClr val="002060"/>
                </a:solidFill>
              </a:rPr>
              <a:t>will: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002060"/>
                </a:solidFill>
              </a:rPr>
              <a:t>Continue </a:t>
            </a:r>
            <a:r>
              <a:rPr lang="en-GB" sz="2000" b="1" dirty="0">
                <a:solidFill>
                  <a:srgbClr val="002060"/>
                </a:solidFill>
              </a:rPr>
              <a:t>to further diversity and inclusion across the sector through the diversity leadership </a:t>
            </a:r>
            <a:r>
              <a:rPr lang="en-GB" sz="2000" b="1" dirty="0" smtClean="0">
                <a:solidFill>
                  <a:srgbClr val="002060"/>
                </a:solidFill>
              </a:rPr>
              <a:t>group</a:t>
            </a:r>
            <a:endParaRPr lang="en-GB" sz="2000" b="1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2060"/>
                </a:solidFill>
              </a:rPr>
              <a:t>Develop a programme of work aimed at enabling social mobility through the apprenticeships we create</a:t>
            </a:r>
          </a:p>
          <a:p>
            <a:endParaRPr lang="en-GB" sz="2000" b="1" dirty="0" smtClean="0">
              <a:solidFill>
                <a:srgbClr val="002060"/>
              </a:solidFill>
            </a:endParaRPr>
          </a:p>
          <a:p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1059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841" y="2254469"/>
            <a:ext cx="10515600" cy="2242481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>
                <a:solidFill>
                  <a:srgbClr val="002060"/>
                </a:solidFill>
              </a:rPr>
              <a:t>Thank you. Please keep in touch</a:t>
            </a:r>
            <a:br>
              <a:rPr lang="en-GB" b="1" dirty="0" smtClean="0">
                <a:solidFill>
                  <a:srgbClr val="002060"/>
                </a:solidFill>
              </a:rPr>
            </a:br>
            <a:r>
              <a:rPr lang="en-GB" b="1" dirty="0">
                <a:solidFill>
                  <a:srgbClr val="002060"/>
                </a:solidFill>
              </a:rPr>
              <a:t/>
            </a:r>
            <a:br>
              <a:rPr lang="en-GB" b="1" dirty="0">
                <a:solidFill>
                  <a:srgbClr val="002060"/>
                </a:solidFill>
              </a:rPr>
            </a:br>
            <a:r>
              <a:rPr lang="en-GB" b="1" dirty="0" smtClean="0">
                <a:solidFill>
                  <a:srgbClr val="002060"/>
                </a:solidFill>
              </a:rPr>
              <a:t>Catherine.de_marco@dft.gsi.gov.uk</a:t>
            </a:r>
            <a:endParaRPr lang="en-GB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901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903" y="365125"/>
            <a:ext cx="11414235" cy="1325563"/>
          </a:xfrm>
        </p:spPr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</a:rPr>
              <a:t>The challenge – why does transport need a skills strategy?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833" y="1690688"/>
            <a:ext cx="10515600" cy="4971369"/>
          </a:xfrm>
        </p:spPr>
        <p:txBody>
          <a:bodyPr>
            <a:normAutofit/>
          </a:bodyPr>
          <a:lstStyle/>
          <a:p>
            <a:pPr marL="182563" indent="-182563"/>
            <a:r>
              <a:rPr lang="en-GB" b="1" dirty="0">
                <a:solidFill>
                  <a:srgbClr val="002060"/>
                </a:solidFill>
              </a:rPr>
              <a:t>Delivering the unprecedented investment in </a:t>
            </a:r>
            <a:r>
              <a:rPr lang="en-GB" b="1" dirty="0" smtClean="0">
                <a:solidFill>
                  <a:srgbClr val="002060"/>
                </a:solidFill>
              </a:rPr>
              <a:t>transport</a:t>
            </a:r>
            <a:endParaRPr lang="en-GB" dirty="0">
              <a:solidFill>
                <a:srgbClr val="002060"/>
              </a:solidFill>
            </a:endParaRPr>
          </a:p>
          <a:p>
            <a:pPr marL="182563" indent="-182563"/>
            <a:r>
              <a:rPr lang="en-GB" b="1" dirty="0">
                <a:solidFill>
                  <a:srgbClr val="002060"/>
                </a:solidFill>
              </a:rPr>
              <a:t>Ageing </a:t>
            </a:r>
            <a:r>
              <a:rPr lang="en-GB" b="1" dirty="0" smtClean="0">
                <a:solidFill>
                  <a:srgbClr val="002060"/>
                </a:solidFill>
              </a:rPr>
              <a:t>workforce</a:t>
            </a:r>
          </a:p>
          <a:p>
            <a:pPr marL="182563" indent="-182563"/>
            <a:r>
              <a:rPr lang="en-GB" b="1" dirty="0" smtClean="0">
                <a:solidFill>
                  <a:srgbClr val="002060"/>
                </a:solidFill>
              </a:rPr>
              <a:t>Lack </a:t>
            </a:r>
            <a:r>
              <a:rPr lang="en-GB" b="1" dirty="0">
                <a:solidFill>
                  <a:srgbClr val="002060"/>
                </a:solidFill>
              </a:rPr>
              <a:t>of </a:t>
            </a:r>
            <a:r>
              <a:rPr lang="en-GB" b="1" dirty="0" smtClean="0">
                <a:solidFill>
                  <a:srgbClr val="002060"/>
                </a:solidFill>
              </a:rPr>
              <a:t>diversity</a:t>
            </a:r>
            <a:endParaRPr lang="en-GB" dirty="0">
              <a:solidFill>
                <a:srgbClr val="002060"/>
              </a:solidFill>
            </a:endParaRPr>
          </a:p>
          <a:p>
            <a:pPr marL="182563" indent="-182563"/>
            <a:r>
              <a:rPr lang="en-GB" b="1" dirty="0">
                <a:solidFill>
                  <a:srgbClr val="002060"/>
                </a:solidFill>
              </a:rPr>
              <a:t>Increased demand for higher </a:t>
            </a:r>
            <a:r>
              <a:rPr lang="en-GB" b="1" dirty="0" smtClean="0">
                <a:solidFill>
                  <a:srgbClr val="002060"/>
                </a:solidFill>
              </a:rPr>
              <a:t>technical skills</a:t>
            </a:r>
            <a:endParaRPr lang="en-GB" dirty="0">
              <a:solidFill>
                <a:srgbClr val="002060"/>
              </a:solidFill>
            </a:endParaRPr>
          </a:p>
          <a:p>
            <a:pPr marL="182563" indent="-182563"/>
            <a:r>
              <a:rPr lang="en-GB" b="1" dirty="0">
                <a:solidFill>
                  <a:srgbClr val="002060"/>
                </a:solidFill>
              </a:rPr>
              <a:t>Inconsistent incentives through procurement.</a:t>
            </a:r>
          </a:p>
          <a:p>
            <a:pPr marL="182563" indent="-182563"/>
            <a:r>
              <a:rPr lang="en-GB" b="1" dirty="0">
                <a:solidFill>
                  <a:srgbClr val="002060"/>
                </a:solidFill>
              </a:rPr>
              <a:t>Poor perceptions of transport as a career, particularly for women and BAME.</a:t>
            </a:r>
          </a:p>
          <a:p>
            <a:pPr marL="171450" lvl="0" indent="-171450"/>
            <a:r>
              <a:rPr lang="en-GB" b="1" dirty="0">
                <a:solidFill>
                  <a:srgbClr val="002060"/>
                </a:solidFill>
              </a:rPr>
              <a:t>Critical skills </a:t>
            </a:r>
            <a:r>
              <a:rPr lang="en-GB" b="1" dirty="0" smtClean="0">
                <a:solidFill>
                  <a:srgbClr val="002060"/>
                </a:solidFill>
              </a:rPr>
              <a:t>shortage</a:t>
            </a:r>
            <a:endParaRPr lang="en-GB" dirty="0">
              <a:solidFill>
                <a:srgbClr val="002060"/>
              </a:solidFill>
            </a:endParaRPr>
          </a:p>
          <a:p>
            <a:pPr marL="171450" lvl="0" indent="-171450"/>
            <a:r>
              <a:rPr lang="en-GB" b="1" dirty="0" smtClean="0">
                <a:solidFill>
                  <a:srgbClr val="002060"/>
                </a:solidFill>
              </a:rPr>
              <a:t>Low productivity</a:t>
            </a:r>
          </a:p>
          <a:p>
            <a:pPr marL="171450" lvl="0" indent="-171450"/>
            <a:r>
              <a:rPr lang="en-GB" b="1" dirty="0" smtClean="0">
                <a:solidFill>
                  <a:srgbClr val="002060"/>
                </a:solidFill>
              </a:rPr>
              <a:t>Rising </a:t>
            </a:r>
            <a:r>
              <a:rPr lang="en-GB" b="1" dirty="0">
                <a:solidFill>
                  <a:srgbClr val="002060"/>
                </a:solidFill>
              </a:rPr>
              <a:t>wage </a:t>
            </a:r>
            <a:r>
              <a:rPr lang="en-GB" b="1" dirty="0" smtClean="0">
                <a:solidFill>
                  <a:srgbClr val="002060"/>
                </a:solidFill>
              </a:rPr>
              <a:t>inflation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079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</a:rPr>
              <a:t>Quick recap – what is the TISS?</a:t>
            </a:r>
            <a:endParaRPr lang="en-GB" b="1" dirty="0">
              <a:solidFill>
                <a:srgbClr val="00206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4956" y="1529658"/>
            <a:ext cx="2030144" cy="29568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81856" y="1501274"/>
            <a:ext cx="793449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The Transport Skills Strategy published in Jan 2016 set out how government and industry will: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2060"/>
                </a:solidFill>
              </a:rPr>
              <a:t>Address skills underinvestment </a:t>
            </a:r>
            <a:r>
              <a:rPr lang="en-GB" dirty="0">
                <a:solidFill>
                  <a:srgbClr val="002060"/>
                </a:solidFill>
              </a:rPr>
              <a:t>through delivering 30,000 apprenticeships over the 5 years to 2020 by linking transport infrastructure procurement with skills.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2060"/>
                </a:solidFill>
              </a:rPr>
              <a:t>Address the skills gap </a:t>
            </a:r>
            <a:r>
              <a:rPr lang="en-GB" dirty="0">
                <a:solidFill>
                  <a:srgbClr val="002060"/>
                </a:solidFill>
              </a:rPr>
              <a:t>through increasing the number of higher apprenticeships, increasing the talent pool through a diverse workforce and upskilling the existing workforce.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2060"/>
                </a:solidFill>
              </a:rPr>
              <a:t>Transport sector to work as single voice </a:t>
            </a:r>
            <a:r>
              <a:rPr lang="en-GB" dirty="0">
                <a:solidFill>
                  <a:srgbClr val="002060"/>
                </a:solidFill>
              </a:rPr>
              <a:t>in maximising opportunities to achieve a shared agenda.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002060"/>
                </a:solidFill>
              </a:rPr>
              <a:t>Make best use of </a:t>
            </a:r>
            <a:r>
              <a:rPr lang="en-GB" b="1" dirty="0">
                <a:solidFill>
                  <a:srgbClr val="002060"/>
                </a:solidFill>
              </a:rPr>
              <a:t>world-class transport teaching and training facilities </a:t>
            </a:r>
            <a:r>
              <a:rPr lang="en-GB" dirty="0">
                <a:solidFill>
                  <a:srgbClr val="002060"/>
                </a:solidFill>
              </a:rPr>
              <a:t>which work with each other to identify future skills needs.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2060"/>
                </a:solidFill>
              </a:rPr>
              <a:t>Establish a home-grown transport skills legacy-</a:t>
            </a:r>
            <a:r>
              <a:rPr lang="en-GB" dirty="0">
                <a:solidFill>
                  <a:srgbClr val="002060"/>
                </a:solidFill>
              </a:rPr>
              <a:t> through strategic work with schools to promote transport as a career of </a:t>
            </a:r>
            <a:r>
              <a:rPr lang="en-GB" dirty="0" smtClean="0">
                <a:solidFill>
                  <a:srgbClr val="002060"/>
                </a:solidFill>
              </a:rPr>
              <a:t>choice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235508"/>
            <a:ext cx="11493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i="1" dirty="0" smtClean="0">
                <a:solidFill>
                  <a:srgbClr val="002060"/>
                </a:solidFill>
              </a:rPr>
              <a:t>The TISS established the Strategic Transport Apprenticeship Taskforce to deliver its ambitions</a:t>
            </a:r>
            <a:endParaRPr lang="en-GB" sz="2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757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510" y="3108724"/>
            <a:ext cx="8162271" cy="9587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611" y="2983624"/>
            <a:ext cx="1806466" cy="10838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3683" y="709448"/>
            <a:ext cx="110831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</a:rPr>
              <a:t>And we are gathering momentum – from our original partners…..</a:t>
            </a:r>
            <a:endParaRPr lang="en-GB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752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30621" y="2112580"/>
            <a:ext cx="10975428" cy="1954924"/>
            <a:chOff x="199968" y="120055"/>
            <a:chExt cx="10428830" cy="824725"/>
          </a:xfrm>
        </p:grpSpPr>
        <p:grpSp>
          <p:nvGrpSpPr>
            <p:cNvPr id="6" name="Group 5"/>
            <p:cNvGrpSpPr/>
            <p:nvPr userDrawn="1"/>
          </p:nvGrpSpPr>
          <p:grpSpPr>
            <a:xfrm>
              <a:off x="2892557" y="180415"/>
              <a:ext cx="6167473" cy="762671"/>
              <a:chOff x="0" y="0"/>
              <a:chExt cx="7888779" cy="767528"/>
            </a:xfrm>
          </p:grpSpPr>
          <p:pic>
            <p:nvPicPr>
              <p:cNvPr id="10" name="Picture 9"/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0" y="93852"/>
                <a:ext cx="6999912" cy="673676"/>
              </a:xfrm>
              <a:prstGeom prst="rect">
                <a:avLst/>
              </a:prstGeom>
            </p:spPr>
          </p:pic>
          <p:pic>
            <p:nvPicPr>
              <p:cNvPr id="11" name="Picture 10" descr="C:\Users\AMOORE\AppData\Local\Microsoft\Windows\Temporary Internet Files\Content.Outlook\D1RHIKOV\TUCLOGO rgb 72 dpi 200 pix (002).jpg"/>
              <p:cNvPicPr/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72852" y="0"/>
                <a:ext cx="815927" cy="45795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99968" y="120055"/>
              <a:ext cx="1232883" cy="79110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585948" y="140144"/>
              <a:ext cx="1153512" cy="66185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9060030" y="120055"/>
              <a:ext cx="1568768" cy="824725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945931" y="930166"/>
            <a:ext cx="10263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</a:rPr>
              <a:t>To the STAT partners…..</a:t>
            </a:r>
            <a:endParaRPr lang="en-GB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974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764" y="479957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2060"/>
                </a:solidFill>
              </a:rPr>
              <a:t>The maritime and logistics sectors have now also joined. And so one year on, this is the picture…</a:t>
            </a:r>
            <a:endParaRPr lang="en-GB" b="1" dirty="0">
              <a:solidFill>
                <a:srgbClr val="00206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97726" y="1150884"/>
            <a:ext cx="8439670" cy="3326524"/>
            <a:chOff x="-1011679" y="149818"/>
            <a:chExt cx="8202410" cy="1626150"/>
          </a:xfrm>
        </p:grpSpPr>
        <p:pic>
          <p:nvPicPr>
            <p:cNvPr id="5" name="Picture 4" descr="72225FF6466AB84F8137CA9A66B9986C@crossrail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52356" y="227926"/>
              <a:ext cx="535323" cy="495974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04323" y="829251"/>
              <a:ext cx="1176655" cy="69596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r="79615"/>
            <a:stretch/>
          </p:blipFill>
          <p:spPr>
            <a:xfrm>
              <a:off x="-1011679" y="1068277"/>
              <a:ext cx="1107439" cy="68516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/>
            <a:srcRect l="23881" t="31620" r="15823" b="36554"/>
            <a:stretch/>
          </p:blipFill>
          <p:spPr>
            <a:xfrm>
              <a:off x="4724523" y="941211"/>
              <a:ext cx="1326922" cy="64787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1351" y="149818"/>
              <a:ext cx="999938" cy="66118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3758" y="227926"/>
              <a:ext cx="571500" cy="4953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/>
            <a:srcRect l="81194"/>
            <a:stretch/>
          </p:blipFill>
          <p:spPr>
            <a:xfrm>
              <a:off x="4381446" y="228107"/>
              <a:ext cx="1282065" cy="752473"/>
            </a:xfrm>
            <a:prstGeom prst="rect">
              <a:avLst/>
            </a:prstGeom>
          </p:spPr>
        </p:pic>
        <p:pic>
          <p:nvPicPr>
            <p:cNvPr id="12" name="Picture 11" descr="C:\Users\AMOORE\AppData\Local\Microsoft\Windows\Temporary Internet Files\Content.Outlook\D1RHIKOV\TUCLOGO rgb 72 dpi 200 pix (002).jpg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0801" y="980542"/>
              <a:ext cx="709930" cy="4781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53673" y="859028"/>
              <a:ext cx="1691642" cy="91694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8135" y="339278"/>
              <a:ext cx="1111702" cy="3140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7334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96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520" y="2027019"/>
            <a:ext cx="5245358" cy="1668851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002060"/>
                </a:solidFill>
              </a:rPr>
              <a:t>Meeting the demand for skilled people</a:t>
            </a:r>
            <a:endParaRPr lang="en-GB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612" y="1750692"/>
            <a:ext cx="5187142" cy="38903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9702" y="4682130"/>
            <a:ext cx="5728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2060"/>
                </a:solidFill>
              </a:rPr>
              <a:t>The scale of the need</a:t>
            </a:r>
            <a:endParaRPr lang="en-GB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073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975</TotalTime>
  <Words>1225</Words>
  <Application>Microsoft Office PowerPoint</Application>
  <PresentationFormat>Widescreen</PresentationFormat>
  <Paragraphs>152</Paragraphs>
  <Slides>27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Transport Infrastructure Skills Strategy  </vt:lpstr>
      <vt:lpstr>Outline of this presentation</vt:lpstr>
      <vt:lpstr>The challenge – why does transport need a skills strategy?</vt:lpstr>
      <vt:lpstr>Quick recap – what is the TISS?</vt:lpstr>
      <vt:lpstr>PowerPoint Presentation</vt:lpstr>
      <vt:lpstr>PowerPoint Presentation</vt:lpstr>
      <vt:lpstr>The maritime and logistics sectors have now also joined. And so one year on, this is the picture…</vt:lpstr>
      <vt:lpstr>PowerPoint Presentation</vt:lpstr>
      <vt:lpstr>Meeting the demand for skilled people</vt:lpstr>
      <vt:lpstr>PowerPoint Presentation</vt:lpstr>
      <vt:lpstr>PowerPoint Presentation</vt:lpstr>
      <vt:lpstr>Meeting the demand for skilled people</vt:lpstr>
      <vt:lpstr>PowerPoint Presentation</vt:lpstr>
      <vt:lpstr>PowerPoint Presentation</vt:lpstr>
      <vt:lpstr>Meeting the demand for skilled people</vt:lpstr>
      <vt:lpstr>PowerPoint Presentation</vt:lpstr>
      <vt:lpstr>Characteristics of the Rail Workforce – age and gender </vt:lpstr>
      <vt:lpstr>PowerPoint Presentation</vt:lpstr>
      <vt:lpstr>STAT Gender diversity leadership group</vt:lpstr>
      <vt:lpstr>Developing the right quality skills</vt:lpstr>
      <vt:lpstr>PowerPoint Presentation</vt:lpstr>
      <vt:lpstr>Strong and positive response to the quality imperative right across the sector…</vt:lpstr>
      <vt:lpstr>Securing our future skills</vt:lpstr>
      <vt:lpstr>Securing our future skills</vt:lpstr>
      <vt:lpstr>Schools volunteering mapped</vt:lpstr>
      <vt:lpstr>Key priorities for year 2 include…</vt:lpstr>
      <vt:lpstr>Thank you. Please keep in touch  Catherine.de_marco@dft.gsi.gov.uk</vt:lpstr>
    </vt:vector>
  </TitlesOfParts>
  <Company>DfT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 Infrastructure Skills Strategy – One year on</dc:title>
  <dc:creator>Suzana Urlich</dc:creator>
  <cp:lastModifiedBy>Catherine De_Marco</cp:lastModifiedBy>
  <cp:revision>91</cp:revision>
  <cp:lastPrinted>2017-07-13T08:40:11Z</cp:lastPrinted>
  <dcterms:created xsi:type="dcterms:W3CDTF">2017-07-10T12:09:09Z</dcterms:created>
  <dcterms:modified xsi:type="dcterms:W3CDTF">2017-09-18T15:58:16Z</dcterms:modified>
</cp:coreProperties>
</file>